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76" r:id="rId1"/>
    <p:sldMasterId id="2147483877" r:id="rId2"/>
  </p:sldMasterIdLst>
  <p:notesMasterIdLst>
    <p:notesMasterId r:id="rId33"/>
  </p:notesMasterIdLst>
  <p:sldIdLst>
    <p:sldId id="354" r:id="rId3"/>
    <p:sldId id="280" r:id="rId4"/>
    <p:sldId id="382" r:id="rId5"/>
    <p:sldId id="364" r:id="rId6"/>
    <p:sldId id="365" r:id="rId7"/>
    <p:sldId id="370" r:id="rId8"/>
    <p:sldId id="373" r:id="rId9"/>
    <p:sldId id="384" r:id="rId10"/>
    <p:sldId id="395" r:id="rId11"/>
    <p:sldId id="385" r:id="rId12"/>
    <p:sldId id="386" r:id="rId13"/>
    <p:sldId id="396" r:id="rId14"/>
    <p:sldId id="387" r:id="rId15"/>
    <p:sldId id="388" r:id="rId16"/>
    <p:sldId id="397" r:id="rId17"/>
    <p:sldId id="389" r:id="rId18"/>
    <p:sldId id="390" r:id="rId19"/>
    <p:sldId id="398" r:id="rId20"/>
    <p:sldId id="391" r:id="rId21"/>
    <p:sldId id="392" r:id="rId22"/>
    <p:sldId id="399" r:id="rId23"/>
    <p:sldId id="393" r:id="rId24"/>
    <p:sldId id="394" r:id="rId25"/>
    <p:sldId id="400" r:id="rId26"/>
    <p:sldId id="368" r:id="rId27"/>
    <p:sldId id="403" r:id="rId28"/>
    <p:sldId id="401" r:id="rId29"/>
    <p:sldId id="402" r:id="rId30"/>
    <p:sldId id="383" r:id="rId31"/>
    <p:sldId id="372" r:id="rId32"/>
  </p:sldIdLst>
  <p:sldSz cx="24387175" cy="13716000"/>
  <p:notesSz cx="6858000" cy="9144000"/>
  <p:embeddedFontLst>
    <p:embeddedFont>
      <p:font typeface="Montserrat" pitchFamily="2" charset="77"/>
      <p:regular r:id="rId34"/>
      <p:bold r:id="rId35"/>
      <p:italic r:id="rId36"/>
      <p:boldItalic r:id="rId37"/>
    </p:embeddedFont>
    <p:embeddedFont>
      <p:font typeface="Montserrat Medium" panose="00000600000000000000" pitchFamily="2" charset="77"/>
      <p:regular r:id="rId38"/>
      <p:bold r:id="rId39"/>
      <p:italic r:id="rId40"/>
      <p:boldItalic r:id="rId41"/>
    </p:embeddedFont>
    <p:embeddedFont>
      <p:font typeface="Montserrat SemiBold" panose="00000700000000000000" pitchFamily="2" charset="77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Main Preso" id="{9D89345E-918B-6F46-97EC-3B7BA78E6BDF}">
          <p14:sldIdLst>
            <p14:sldId id="354"/>
            <p14:sldId id="280"/>
            <p14:sldId id="382"/>
            <p14:sldId id="364"/>
            <p14:sldId id="365"/>
            <p14:sldId id="370"/>
            <p14:sldId id="373"/>
            <p14:sldId id="384"/>
            <p14:sldId id="395"/>
            <p14:sldId id="385"/>
            <p14:sldId id="386"/>
            <p14:sldId id="396"/>
            <p14:sldId id="387"/>
            <p14:sldId id="388"/>
            <p14:sldId id="397"/>
            <p14:sldId id="389"/>
            <p14:sldId id="390"/>
            <p14:sldId id="398"/>
            <p14:sldId id="391"/>
            <p14:sldId id="392"/>
            <p14:sldId id="399"/>
            <p14:sldId id="393"/>
            <p14:sldId id="394"/>
            <p14:sldId id="400"/>
            <p14:sldId id="368"/>
            <p14:sldId id="403"/>
            <p14:sldId id="401"/>
            <p14:sldId id="402"/>
            <p14:sldId id="383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20" userDrawn="1">
          <p15:clr>
            <a:srgbClr val="747775"/>
          </p15:clr>
        </p15:guide>
        <p15:guide id="3" pos="1441" userDrawn="1">
          <p15:clr>
            <a:srgbClr val="747775"/>
          </p15:clr>
        </p15:guide>
        <p15:guide id="4" orient="horz" pos="5952" userDrawn="1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F1D"/>
    <a:srgbClr val="EFF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9AF97D-5D5A-4FE7-8121-D4BA025E8489}">
  <a:tblStyle styleId="{C29AF97D-5D5A-4FE7-8121-D4BA025E84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4"/>
    <p:restoredTop sz="94694"/>
  </p:normalViewPr>
  <p:slideViewPr>
    <p:cSldViewPr snapToGrid="0">
      <p:cViewPr varScale="1">
        <p:scale>
          <a:sx n="60" d="100"/>
          <a:sy n="60" d="100"/>
        </p:scale>
        <p:origin x="584" y="208"/>
      </p:cViewPr>
      <p:guideLst>
        <p:guide orient="horz" pos="1920"/>
        <p:guide pos="1441"/>
        <p:guide orient="horz" pos="59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0906" y="685800"/>
            <a:ext cx="6096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36ae5ef7387_0_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820" name="Google Shape;1820;g36ae5ef7387_0_2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>
          <a:extLst>
            <a:ext uri="{FF2B5EF4-FFF2-40B4-BE49-F238E27FC236}">
              <a16:creationId xmlns:a16="http://schemas.microsoft.com/office/drawing/2014/main" id="{49054D2A-80AE-50DE-1406-9C8E0498E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6ea3f43d52_0_481:notes">
            <a:extLst>
              <a:ext uri="{FF2B5EF4-FFF2-40B4-BE49-F238E27FC236}">
                <a16:creationId xmlns:a16="http://schemas.microsoft.com/office/drawing/2014/main" id="{8BB7CAF0-918A-1CD8-0187-EBD23BCB8E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3" name="Google Shape;2193;g36ea3f43d52_0_481:notes">
            <a:extLst>
              <a:ext uri="{FF2B5EF4-FFF2-40B4-BE49-F238E27FC236}">
                <a16:creationId xmlns:a16="http://schemas.microsoft.com/office/drawing/2014/main" id="{87CDA63A-E311-B06C-0069-DEBEFA12AC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2308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>
          <a:extLst>
            <a:ext uri="{FF2B5EF4-FFF2-40B4-BE49-F238E27FC236}">
              <a16:creationId xmlns:a16="http://schemas.microsoft.com/office/drawing/2014/main" id="{60F18515-9837-04D7-0713-A770F426B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6ea3f43d52_0_481:notes">
            <a:extLst>
              <a:ext uri="{FF2B5EF4-FFF2-40B4-BE49-F238E27FC236}">
                <a16:creationId xmlns:a16="http://schemas.microsoft.com/office/drawing/2014/main" id="{44B3E1F4-259E-C393-64EC-AF82D7CDA3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3" name="Google Shape;2193;g36ea3f43d52_0_481:notes">
            <a:extLst>
              <a:ext uri="{FF2B5EF4-FFF2-40B4-BE49-F238E27FC236}">
                <a16:creationId xmlns:a16="http://schemas.microsoft.com/office/drawing/2014/main" id="{0A9DDDE0-BF3B-18EF-E781-E0F6D707F0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185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>
          <a:extLst>
            <a:ext uri="{FF2B5EF4-FFF2-40B4-BE49-F238E27FC236}">
              <a16:creationId xmlns:a16="http://schemas.microsoft.com/office/drawing/2014/main" id="{7AF6C8BF-AAFB-A2B0-5F67-3015E15D4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6ea3f43d52_0_481:notes">
            <a:extLst>
              <a:ext uri="{FF2B5EF4-FFF2-40B4-BE49-F238E27FC236}">
                <a16:creationId xmlns:a16="http://schemas.microsoft.com/office/drawing/2014/main" id="{CACF5BF8-43F9-2532-8F31-EF90BEE341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3" name="Google Shape;2193;g36ea3f43d52_0_481:notes">
            <a:extLst>
              <a:ext uri="{FF2B5EF4-FFF2-40B4-BE49-F238E27FC236}">
                <a16:creationId xmlns:a16="http://schemas.microsoft.com/office/drawing/2014/main" id="{15CCFDBC-3BF1-CCE9-E10D-7B725C10BE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411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>
          <a:extLst>
            <a:ext uri="{FF2B5EF4-FFF2-40B4-BE49-F238E27FC236}">
              <a16:creationId xmlns:a16="http://schemas.microsoft.com/office/drawing/2014/main" id="{F1726BF2-B7A1-D33B-50C4-18F0D2CD8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6ea3f43d52_0_481:notes">
            <a:extLst>
              <a:ext uri="{FF2B5EF4-FFF2-40B4-BE49-F238E27FC236}">
                <a16:creationId xmlns:a16="http://schemas.microsoft.com/office/drawing/2014/main" id="{BFF73040-E913-3BE2-2E0F-8FF52A1C27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3" name="Google Shape;2193;g36ea3f43d52_0_481:notes">
            <a:extLst>
              <a:ext uri="{FF2B5EF4-FFF2-40B4-BE49-F238E27FC236}">
                <a16:creationId xmlns:a16="http://schemas.microsoft.com/office/drawing/2014/main" id="{50826A1F-CA3E-18A1-98ED-B560AFAD0D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810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>
          <a:extLst>
            <a:ext uri="{FF2B5EF4-FFF2-40B4-BE49-F238E27FC236}">
              <a16:creationId xmlns:a16="http://schemas.microsoft.com/office/drawing/2014/main" id="{F4E5C95F-257E-B5BF-F3F5-4270E7660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6ea3f43d52_0_481:notes">
            <a:extLst>
              <a:ext uri="{FF2B5EF4-FFF2-40B4-BE49-F238E27FC236}">
                <a16:creationId xmlns:a16="http://schemas.microsoft.com/office/drawing/2014/main" id="{D3CC23E1-6938-EA2E-31CB-0AA85B597C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3" name="Google Shape;2193;g36ea3f43d52_0_481:notes">
            <a:extLst>
              <a:ext uri="{FF2B5EF4-FFF2-40B4-BE49-F238E27FC236}">
                <a16:creationId xmlns:a16="http://schemas.microsoft.com/office/drawing/2014/main" id="{C73AF31C-F380-B3D1-CE07-8E6F702731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251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>
          <a:extLst>
            <a:ext uri="{FF2B5EF4-FFF2-40B4-BE49-F238E27FC236}">
              <a16:creationId xmlns:a16="http://schemas.microsoft.com/office/drawing/2014/main" id="{13D77208-CE73-99CA-2B3E-059A6BA71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6ea3f43d52_0_481:notes">
            <a:extLst>
              <a:ext uri="{FF2B5EF4-FFF2-40B4-BE49-F238E27FC236}">
                <a16:creationId xmlns:a16="http://schemas.microsoft.com/office/drawing/2014/main" id="{1311F1AB-33DF-356E-D024-B47561A3C9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3" name="Google Shape;2193;g36ea3f43d52_0_481:notes">
            <a:extLst>
              <a:ext uri="{FF2B5EF4-FFF2-40B4-BE49-F238E27FC236}">
                <a16:creationId xmlns:a16="http://schemas.microsoft.com/office/drawing/2014/main" id="{11F358C0-EEB3-F10D-44BD-04590F45B9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0246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>
          <a:extLst>
            <a:ext uri="{FF2B5EF4-FFF2-40B4-BE49-F238E27FC236}">
              <a16:creationId xmlns:a16="http://schemas.microsoft.com/office/drawing/2014/main" id="{1D1B075E-EAD3-D4F8-5FB4-1A692F936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6ea3f43d52_0_481:notes">
            <a:extLst>
              <a:ext uri="{FF2B5EF4-FFF2-40B4-BE49-F238E27FC236}">
                <a16:creationId xmlns:a16="http://schemas.microsoft.com/office/drawing/2014/main" id="{0BD418B0-C8E2-1C42-5DF9-D6B34F14BC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3" name="Google Shape;2193;g36ea3f43d52_0_481:notes">
            <a:extLst>
              <a:ext uri="{FF2B5EF4-FFF2-40B4-BE49-F238E27FC236}">
                <a16:creationId xmlns:a16="http://schemas.microsoft.com/office/drawing/2014/main" id="{49518B21-86F0-83F9-513A-7F6A095764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00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>
          <a:extLst>
            <a:ext uri="{FF2B5EF4-FFF2-40B4-BE49-F238E27FC236}">
              <a16:creationId xmlns:a16="http://schemas.microsoft.com/office/drawing/2014/main" id="{C5D4C85D-56CD-EE10-1DF6-DA3CEEE6E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6ea3f43d52_0_481:notes">
            <a:extLst>
              <a:ext uri="{FF2B5EF4-FFF2-40B4-BE49-F238E27FC236}">
                <a16:creationId xmlns:a16="http://schemas.microsoft.com/office/drawing/2014/main" id="{8A65A10F-D2E5-E18B-4325-3034D99DBD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3" name="Google Shape;2193;g36ea3f43d52_0_481:notes">
            <a:extLst>
              <a:ext uri="{FF2B5EF4-FFF2-40B4-BE49-F238E27FC236}">
                <a16:creationId xmlns:a16="http://schemas.microsoft.com/office/drawing/2014/main" id="{17AD8CEA-146C-8CD7-C12A-0A58EA65DA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279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>
          <a:extLst>
            <a:ext uri="{FF2B5EF4-FFF2-40B4-BE49-F238E27FC236}">
              <a16:creationId xmlns:a16="http://schemas.microsoft.com/office/drawing/2014/main" id="{651961DD-37EC-7D9B-4773-5271E4B0C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6ea3f43d52_0_481:notes">
            <a:extLst>
              <a:ext uri="{FF2B5EF4-FFF2-40B4-BE49-F238E27FC236}">
                <a16:creationId xmlns:a16="http://schemas.microsoft.com/office/drawing/2014/main" id="{1A2FDDEF-4C37-F3CA-895B-92CA6BAAA1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3" name="Google Shape;2193;g36ea3f43d52_0_481:notes">
            <a:extLst>
              <a:ext uri="{FF2B5EF4-FFF2-40B4-BE49-F238E27FC236}">
                <a16:creationId xmlns:a16="http://schemas.microsoft.com/office/drawing/2014/main" id="{DA852077-58A6-B420-0F9A-5016CEFE1F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356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>
          <a:extLst>
            <a:ext uri="{FF2B5EF4-FFF2-40B4-BE49-F238E27FC236}">
              <a16:creationId xmlns:a16="http://schemas.microsoft.com/office/drawing/2014/main" id="{00313011-0674-5363-0B27-B02C9B693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6ea3f43d52_0_481:notes">
            <a:extLst>
              <a:ext uri="{FF2B5EF4-FFF2-40B4-BE49-F238E27FC236}">
                <a16:creationId xmlns:a16="http://schemas.microsoft.com/office/drawing/2014/main" id="{81DB2C0D-D439-6258-490F-848BFECAD9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3" name="Google Shape;2193;g36ea3f43d52_0_481:notes">
            <a:extLst>
              <a:ext uri="{FF2B5EF4-FFF2-40B4-BE49-F238E27FC236}">
                <a16:creationId xmlns:a16="http://schemas.microsoft.com/office/drawing/2014/main" id="{C2D7F668-459F-73B0-5716-DD48F90608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12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36e8e03aa0a_0_1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36e8e03aa0a_0_1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>
          <a:extLst>
            <a:ext uri="{FF2B5EF4-FFF2-40B4-BE49-F238E27FC236}">
              <a16:creationId xmlns:a16="http://schemas.microsoft.com/office/drawing/2014/main" id="{6F24D21D-3451-4CC1-F4DF-1F183DC45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6ea3f43d52_0_481:notes">
            <a:extLst>
              <a:ext uri="{FF2B5EF4-FFF2-40B4-BE49-F238E27FC236}">
                <a16:creationId xmlns:a16="http://schemas.microsoft.com/office/drawing/2014/main" id="{175001ED-CAAF-4F56-3C57-FE48854188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3" name="Google Shape;2193;g36ea3f43d52_0_481:notes">
            <a:extLst>
              <a:ext uri="{FF2B5EF4-FFF2-40B4-BE49-F238E27FC236}">
                <a16:creationId xmlns:a16="http://schemas.microsoft.com/office/drawing/2014/main" id="{440BC366-404D-00C6-FC14-F89188A003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1749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>
          <a:extLst>
            <a:ext uri="{FF2B5EF4-FFF2-40B4-BE49-F238E27FC236}">
              <a16:creationId xmlns:a16="http://schemas.microsoft.com/office/drawing/2014/main" id="{0D004791-BFF8-79F6-4487-0CD36BCFF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6ea3f43d52_0_481:notes">
            <a:extLst>
              <a:ext uri="{FF2B5EF4-FFF2-40B4-BE49-F238E27FC236}">
                <a16:creationId xmlns:a16="http://schemas.microsoft.com/office/drawing/2014/main" id="{3EF0D374-2F69-9043-C77F-1916968318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3" name="Google Shape;2193;g36ea3f43d52_0_481:notes">
            <a:extLst>
              <a:ext uri="{FF2B5EF4-FFF2-40B4-BE49-F238E27FC236}">
                <a16:creationId xmlns:a16="http://schemas.microsoft.com/office/drawing/2014/main" id="{41D83902-A9B3-C585-4FBA-664730D7ED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611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>
          <a:extLst>
            <a:ext uri="{FF2B5EF4-FFF2-40B4-BE49-F238E27FC236}">
              <a16:creationId xmlns:a16="http://schemas.microsoft.com/office/drawing/2014/main" id="{096C04F4-D890-A75E-2670-040000BFA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6ea3f43d52_0_481:notes">
            <a:extLst>
              <a:ext uri="{FF2B5EF4-FFF2-40B4-BE49-F238E27FC236}">
                <a16:creationId xmlns:a16="http://schemas.microsoft.com/office/drawing/2014/main" id="{EF3A6A87-9E62-F693-3F5A-E1CD03CCFF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3" name="Google Shape;2193;g36ea3f43d52_0_481:notes">
            <a:extLst>
              <a:ext uri="{FF2B5EF4-FFF2-40B4-BE49-F238E27FC236}">
                <a16:creationId xmlns:a16="http://schemas.microsoft.com/office/drawing/2014/main" id="{47E21415-6B59-7EAE-E073-66608FC7A1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0668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>
          <a:extLst>
            <a:ext uri="{FF2B5EF4-FFF2-40B4-BE49-F238E27FC236}">
              <a16:creationId xmlns:a16="http://schemas.microsoft.com/office/drawing/2014/main" id="{C7A3BD8C-F396-B651-E293-6C3286154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6ea3f43d52_0_481:notes">
            <a:extLst>
              <a:ext uri="{FF2B5EF4-FFF2-40B4-BE49-F238E27FC236}">
                <a16:creationId xmlns:a16="http://schemas.microsoft.com/office/drawing/2014/main" id="{95E503B4-3F40-262E-13AE-1F2B3B263C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3" name="Google Shape;2193;g36ea3f43d52_0_481:notes">
            <a:extLst>
              <a:ext uri="{FF2B5EF4-FFF2-40B4-BE49-F238E27FC236}">
                <a16:creationId xmlns:a16="http://schemas.microsoft.com/office/drawing/2014/main" id="{9BBCF777-B75F-E43F-DAA3-DB6D5A3139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2222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>
          <a:extLst>
            <a:ext uri="{FF2B5EF4-FFF2-40B4-BE49-F238E27FC236}">
              <a16:creationId xmlns:a16="http://schemas.microsoft.com/office/drawing/2014/main" id="{1500619B-D79A-935B-CB26-5F47EB4E0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6ea3f43d52_0_481:notes">
            <a:extLst>
              <a:ext uri="{FF2B5EF4-FFF2-40B4-BE49-F238E27FC236}">
                <a16:creationId xmlns:a16="http://schemas.microsoft.com/office/drawing/2014/main" id="{6CE43DD0-AA70-A000-66DA-4B36912E84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3" name="Google Shape;2193;g36ea3f43d52_0_481:notes">
            <a:extLst>
              <a:ext uri="{FF2B5EF4-FFF2-40B4-BE49-F238E27FC236}">
                <a16:creationId xmlns:a16="http://schemas.microsoft.com/office/drawing/2014/main" id="{9995CA7A-9AB8-0A18-CE13-5E66B4A2EA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3048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>
          <a:extLst>
            <a:ext uri="{FF2B5EF4-FFF2-40B4-BE49-F238E27FC236}">
              <a16:creationId xmlns:a16="http://schemas.microsoft.com/office/drawing/2014/main" id="{30D9A598-89FD-077D-3C43-845698D48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6ea3f43d52_0_481:notes">
            <a:extLst>
              <a:ext uri="{FF2B5EF4-FFF2-40B4-BE49-F238E27FC236}">
                <a16:creationId xmlns:a16="http://schemas.microsoft.com/office/drawing/2014/main" id="{EA5BB68D-311C-BB79-0564-F5F4EFB322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3" name="Google Shape;2193;g36ea3f43d52_0_481:notes">
            <a:extLst>
              <a:ext uri="{FF2B5EF4-FFF2-40B4-BE49-F238E27FC236}">
                <a16:creationId xmlns:a16="http://schemas.microsoft.com/office/drawing/2014/main" id="{6F38DFF2-0A44-8CDD-92EE-32DC527FD5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807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>
          <a:extLst>
            <a:ext uri="{FF2B5EF4-FFF2-40B4-BE49-F238E27FC236}">
              <a16:creationId xmlns:a16="http://schemas.microsoft.com/office/drawing/2014/main" id="{B75E1E97-13F3-FC13-E3CC-E5BC17DC9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6ea3f43d52_0_481:notes">
            <a:extLst>
              <a:ext uri="{FF2B5EF4-FFF2-40B4-BE49-F238E27FC236}">
                <a16:creationId xmlns:a16="http://schemas.microsoft.com/office/drawing/2014/main" id="{247C5607-0AF6-3299-2336-3495D1AC69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3" name="Google Shape;2193;g36ea3f43d52_0_481:notes">
            <a:extLst>
              <a:ext uri="{FF2B5EF4-FFF2-40B4-BE49-F238E27FC236}">
                <a16:creationId xmlns:a16="http://schemas.microsoft.com/office/drawing/2014/main" id="{93307AE6-4ACB-3E64-5DB9-CE4D81932A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9194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>
          <a:extLst>
            <a:ext uri="{FF2B5EF4-FFF2-40B4-BE49-F238E27FC236}">
              <a16:creationId xmlns:a16="http://schemas.microsoft.com/office/drawing/2014/main" id="{68A1A92C-EBF4-E463-FFDB-5C40D2F89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6ea3f43d52_0_481:notes">
            <a:extLst>
              <a:ext uri="{FF2B5EF4-FFF2-40B4-BE49-F238E27FC236}">
                <a16:creationId xmlns:a16="http://schemas.microsoft.com/office/drawing/2014/main" id="{4F13AF9E-A0A5-AC8F-13DA-3CEBAE1FFD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3" name="Google Shape;2193;g36ea3f43d52_0_481:notes">
            <a:extLst>
              <a:ext uri="{FF2B5EF4-FFF2-40B4-BE49-F238E27FC236}">
                <a16:creationId xmlns:a16="http://schemas.microsoft.com/office/drawing/2014/main" id="{E535164A-3613-286D-379D-D47404C144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6509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>
          <a:extLst>
            <a:ext uri="{FF2B5EF4-FFF2-40B4-BE49-F238E27FC236}">
              <a16:creationId xmlns:a16="http://schemas.microsoft.com/office/drawing/2014/main" id="{0CB69696-F963-1AA0-36E9-63973713E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6ea3f43d52_0_481:notes">
            <a:extLst>
              <a:ext uri="{FF2B5EF4-FFF2-40B4-BE49-F238E27FC236}">
                <a16:creationId xmlns:a16="http://schemas.microsoft.com/office/drawing/2014/main" id="{A963A5B7-0A8F-05AC-C7E2-AF6F09A861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3" name="Google Shape;2193;g36ea3f43d52_0_481:notes">
            <a:extLst>
              <a:ext uri="{FF2B5EF4-FFF2-40B4-BE49-F238E27FC236}">
                <a16:creationId xmlns:a16="http://schemas.microsoft.com/office/drawing/2014/main" id="{AE5898E2-894D-484D-DC22-BF795DCFC4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500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>
          <a:extLst>
            <a:ext uri="{FF2B5EF4-FFF2-40B4-BE49-F238E27FC236}">
              <a16:creationId xmlns:a16="http://schemas.microsoft.com/office/drawing/2014/main" id="{DCD412EB-AEA5-AFB5-05CF-4A28BB5D1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6ea3f43d52_0_481:notes">
            <a:extLst>
              <a:ext uri="{FF2B5EF4-FFF2-40B4-BE49-F238E27FC236}">
                <a16:creationId xmlns:a16="http://schemas.microsoft.com/office/drawing/2014/main" id="{903479EF-33A4-6E8B-F770-A7C4BBA9A0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3" name="Google Shape;2193;g36ea3f43d52_0_481:notes">
            <a:extLst>
              <a:ext uri="{FF2B5EF4-FFF2-40B4-BE49-F238E27FC236}">
                <a16:creationId xmlns:a16="http://schemas.microsoft.com/office/drawing/2014/main" id="{174FDAF1-CB36-DF1C-6D99-BA6B49211B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99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>
          <a:extLst>
            <a:ext uri="{FF2B5EF4-FFF2-40B4-BE49-F238E27FC236}">
              <a16:creationId xmlns:a16="http://schemas.microsoft.com/office/drawing/2014/main" id="{12FF0363-D441-DB41-D8AF-9FCD625A6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6ea3f43d52_0_481:notes">
            <a:extLst>
              <a:ext uri="{FF2B5EF4-FFF2-40B4-BE49-F238E27FC236}">
                <a16:creationId xmlns:a16="http://schemas.microsoft.com/office/drawing/2014/main" id="{A4B7E46E-325E-6CF6-BE05-288B04B605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3" name="Google Shape;2193;g36ea3f43d52_0_481:notes">
            <a:extLst>
              <a:ext uri="{FF2B5EF4-FFF2-40B4-BE49-F238E27FC236}">
                <a16:creationId xmlns:a16="http://schemas.microsoft.com/office/drawing/2014/main" id="{00BDB606-570E-EF69-D88A-6B42B63ED8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2464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1">
          <a:extLst>
            <a:ext uri="{FF2B5EF4-FFF2-40B4-BE49-F238E27FC236}">
              <a16:creationId xmlns:a16="http://schemas.microsoft.com/office/drawing/2014/main" id="{93D362FA-0929-DEED-569C-8B2D429BE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" name="Google Shape;3342;g36ae5ef7387_0_3340:notes">
            <a:extLst>
              <a:ext uri="{FF2B5EF4-FFF2-40B4-BE49-F238E27FC236}">
                <a16:creationId xmlns:a16="http://schemas.microsoft.com/office/drawing/2014/main" id="{6E2701FF-21D3-AB1A-3DE8-8AE89F5806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343" name="Google Shape;3343;g36ae5ef7387_0_3340:notes">
            <a:extLst>
              <a:ext uri="{FF2B5EF4-FFF2-40B4-BE49-F238E27FC236}">
                <a16:creationId xmlns:a16="http://schemas.microsoft.com/office/drawing/2014/main" id="{86DDE518-E29A-A1D9-3D67-5831362BBE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707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>
          <a:extLst>
            <a:ext uri="{FF2B5EF4-FFF2-40B4-BE49-F238E27FC236}">
              <a16:creationId xmlns:a16="http://schemas.microsoft.com/office/drawing/2014/main" id="{A7AEF8D3-7DDB-34FF-01F7-CF3FB9D3B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6ea3f43d52_0_481:notes">
            <a:extLst>
              <a:ext uri="{FF2B5EF4-FFF2-40B4-BE49-F238E27FC236}">
                <a16:creationId xmlns:a16="http://schemas.microsoft.com/office/drawing/2014/main" id="{D56A5ADA-1B2C-0FEA-7241-48F1459500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3" name="Google Shape;2193;g36ea3f43d52_0_481:notes">
            <a:extLst>
              <a:ext uri="{FF2B5EF4-FFF2-40B4-BE49-F238E27FC236}">
                <a16:creationId xmlns:a16="http://schemas.microsoft.com/office/drawing/2014/main" id="{A0B17D2C-2D41-42EE-9AEC-5F6612131E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061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>
          <a:extLst>
            <a:ext uri="{FF2B5EF4-FFF2-40B4-BE49-F238E27FC236}">
              <a16:creationId xmlns:a16="http://schemas.microsoft.com/office/drawing/2014/main" id="{4032E84A-61A0-0BC2-42A0-DC6FBA4B7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6ea3f43d52_0_481:notes">
            <a:extLst>
              <a:ext uri="{FF2B5EF4-FFF2-40B4-BE49-F238E27FC236}">
                <a16:creationId xmlns:a16="http://schemas.microsoft.com/office/drawing/2014/main" id="{F458B003-B94E-8079-9906-999AE3AAF8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3" name="Google Shape;2193;g36ea3f43d52_0_481:notes">
            <a:extLst>
              <a:ext uri="{FF2B5EF4-FFF2-40B4-BE49-F238E27FC236}">
                <a16:creationId xmlns:a16="http://schemas.microsoft.com/office/drawing/2014/main" id="{BCE82BAF-12F6-8ECC-B648-543539C86F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5405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>
          <a:extLst>
            <a:ext uri="{FF2B5EF4-FFF2-40B4-BE49-F238E27FC236}">
              <a16:creationId xmlns:a16="http://schemas.microsoft.com/office/drawing/2014/main" id="{7DD9E13A-017B-B443-5B99-8C44883CC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36ae5ef7387_0_2029:notes">
            <a:extLst>
              <a:ext uri="{FF2B5EF4-FFF2-40B4-BE49-F238E27FC236}">
                <a16:creationId xmlns:a16="http://schemas.microsoft.com/office/drawing/2014/main" id="{49FDAAD1-974F-E162-5915-18D455789F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832" name="Google Shape;1832;g36ae5ef7387_0_2029:notes">
            <a:extLst>
              <a:ext uri="{FF2B5EF4-FFF2-40B4-BE49-F238E27FC236}">
                <a16:creationId xmlns:a16="http://schemas.microsoft.com/office/drawing/2014/main" id="{9F74A69B-7BDA-6F07-0BC1-CD9D3C3415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494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>
          <a:extLst>
            <a:ext uri="{FF2B5EF4-FFF2-40B4-BE49-F238E27FC236}">
              <a16:creationId xmlns:a16="http://schemas.microsoft.com/office/drawing/2014/main" id="{21EA85F0-A367-DC96-A63F-D16CD698E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6ea3f43d52_0_481:notes">
            <a:extLst>
              <a:ext uri="{FF2B5EF4-FFF2-40B4-BE49-F238E27FC236}">
                <a16:creationId xmlns:a16="http://schemas.microsoft.com/office/drawing/2014/main" id="{2C184547-3E11-1EE6-173F-63FA854B33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3" name="Google Shape;2193;g36ea3f43d52_0_481:notes">
            <a:extLst>
              <a:ext uri="{FF2B5EF4-FFF2-40B4-BE49-F238E27FC236}">
                <a16:creationId xmlns:a16="http://schemas.microsoft.com/office/drawing/2014/main" id="{B8ECF5ED-5AD4-AAA8-CE45-526F2CD0DF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077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>
          <a:extLst>
            <a:ext uri="{FF2B5EF4-FFF2-40B4-BE49-F238E27FC236}">
              <a16:creationId xmlns:a16="http://schemas.microsoft.com/office/drawing/2014/main" id="{0F0F893D-A65D-190A-2055-098DEB18D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6ea3f43d52_0_481:notes">
            <a:extLst>
              <a:ext uri="{FF2B5EF4-FFF2-40B4-BE49-F238E27FC236}">
                <a16:creationId xmlns:a16="http://schemas.microsoft.com/office/drawing/2014/main" id="{674CB733-B360-2425-10D0-DE4F701B0A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3" name="Google Shape;2193;g36ea3f43d52_0_481:notes">
            <a:extLst>
              <a:ext uri="{FF2B5EF4-FFF2-40B4-BE49-F238E27FC236}">
                <a16:creationId xmlns:a16="http://schemas.microsoft.com/office/drawing/2014/main" id="{01ACF90C-A4DE-E26E-9A3B-68F6271AA8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3957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>
          <a:extLst>
            <a:ext uri="{FF2B5EF4-FFF2-40B4-BE49-F238E27FC236}">
              <a16:creationId xmlns:a16="http://schemas.microsoft.com/office/drawing/2014/main" id="{BC755AB9-86A7-0F18-6A64-D8F46971D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6ea3f43d52_0_481:notes">
            <a:extLst>
              <a:ext uri="{FF2B5EF4-FFF2-40B4-BE49-F238E27FC236}">
                <a16:creationId xmlns:a16="http://schemas.microsoft.com/office/drawing/2014/main" id="{DF359358-5BEB-0F6B-385A-809FAC0EC8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3" name="Google Shape;2193;g36ea3f43d52_0_481:notes">
            <a:extLst>
              <a:ext uri="{FF2B5EF4-FFF2-40B4-BE49-F238E27FC236}">
                <a16:creationId xmlns:a16="http://schemas.microsoft.com/office/drawing/2014/main" id="{3E300A6B-9D2B-A42B-C097-3BEFF354CF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702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Red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31330" y="1985533"/>
            <a:ext cx="22724400" cy="5473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31307" y="7557667"/>
            <a:ext cx="22724400" cy="21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22596139" y="12435245"/>
            <a:ext cx="14634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02875" y="477000"/>
            <a:ext cx="23381400" cy="12762000"/>
          </a:xfrm>
          <a:prstGeom prst="snip2DiagRect">
            <a:avLst>
              <a:gd name="adj1" fmla="val 0"/>
              <a:gd name="adj2" fmla="val 2426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pe &amp; Image Layout - 01">
  <p:cSld name="TITLE_1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1039108" y="4508225"/>
            <a:ext cx="9536400" cy="455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47;p11"/>
          <p:cNvSpPr txBox="1"/>
          <p:nvPr/>
        </p:nvSpPr>
        <p:spPr>
          <a:xfrm>
            <a:off x="498874" y="13097350"/>
            <a:ext cx="10881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©2025, PING IDENTITY CORP., ALL RIGHTS RESERVED</a:t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pe &amp; Red Graphic">
  <p:cSld name="TITLE_1_2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 flipH="1">
            <a:off x="12472200" y="2375975"/>
            <a:ext cx="12180300" cy="11542800"/>
          </a:xfrm>
          <a:prstGeom prst="snip1Rect">
            <a:avLst>
              <a:gd name="adj" fmla="val 26966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12"/>
          <p:cNvSpPr/>
          <p:nvPr/>
        </p:nvSpPr>
        <p:spPr>
          <a:xfrm flipH="1">
            <a:off x="12987075" y="2846875"/>
            <a:ext cx="11543700" cy="10956600"/>
          </a:xfrm>
          <a:prstGeom prst="snip1Rect">
            <a:avLst>
              <a:gd name="adj" fmla="val 26966"/>
            </a:avLst>
          </a:prstGeom>
          <a:gradFill>
            <a:gsLst>
              <a:gs pos="0">
                <a:srgbClr val="B3282D"/>
              </a:gs>
              <a:gs pos="50000">
                <a:srgbClr val="D6311B"/>
              </a:gs>
              <a:gs pos="100000">
                <a:srgbClr val="D84332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029000" y="4508225"/>
            <a:ext cx="9536400" cy="455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2" name="Google Shape;5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12"/>
          <p:cNvSpPr txBox="1"/>
          <p:nvPr/>
        </p:nvSpPr>
        <p:spPr>
          <a:xfrm>
            <a:off x="498874" y="13097350"/>
            <a:ext cx="10881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©2025, PING IDENTITY CORP., ALL RIGHTS RESERVED</a:t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AND_BODY_1_1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1042551" y="1019600"/>
            <a:ext cx="20649000" cy="15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98874" y="13097350"/>
            <a:ext cx="10881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©2025, PING IDENTITY CORP., ALL RIGHTS RESERVED</a:t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3">
  <p:cSld name="TITLE_AND_BODY_3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1036350" y="1021800"/>
            <a:ext cx="21308400" cy="15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036350" y="4344549"/>
            <a:ext cx="22724400" cy="845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5334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marL="914400" lvl="1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4pPr>
            <a:lvl5pPr marL="2286000" lvl="4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5pPr>
            <a:lvl6pPr marL="2743200" lvl="5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6pPr>
            <a:lvl7pPr marL="3200400" lvl="6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7pPr>
            <a:lvl8pPr marL="3657600" lvl="7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8pPr>
            <a:lvl9pPr marL="4114800" lvl="8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9pPr>
          </a:lstStyle>
          <a:p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498874" y="13097350"/>
            <a:ext cx="10881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©2025, PING IDENTITY CORP., ALL RIGHTS RESERVED</a:t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ks Graphic">
  <p:cSld name="CAPTION_ONLY_1_1_2_1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 title="Line Graphics-0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4387149" cy="13717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498874" y="13097350"/>
            <a:ext cx="10881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©2025, PING IDENTITY CORP., ALL RIGHTS RESERVED</a:t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near Lines Graphic">
  <p:cSld name="CAPTION_ONLY_1_1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498874" y="13097350"/>
            <a:ext cx="10881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©2025, PING IDENTITY CORP., ALL RIGHTS RESERVED</a:t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CAPTION_ONLY_1_1_1">
    <p:bg>
      <p:bgPr>
        <a:solidFill>
          <a:schemeClr val="dk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498874" y="13097350"/>
            <a:ext cx="10881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©2025, PING IDENTITY CORP., ALL RIGHTS RESERVED</a:t>
            </a:r>
            <a:endParaRPr sz="18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mond Layout - Light Grey">
  <p:cSld name="CAPTION_ONLY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8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9119150" y="1200400"/>
            <a:ext cx="13142400" cy="1090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/>
          <p:nvPr/>
        </p:nvSpPr>
        <p:spPr>
          <a:xfrm>
            <a:off x="498874" y="13097350"/>
            <a:ext cx="10881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©2025, PING IDENTITY CORP., ALL RIGHTS RESERVED</a:t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ank">
  <p:cSld name="BIG_NUMBER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9"/>
          <p:cNvSpPr txBox="1"/>
          <p:nvPr/>
        </p:nvSpPr>
        <p:spPr>
          <a:xfrm>
            <a:off x="498874" y="13097350"/>
            <a:ext cx="10881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©2025, PING IDENTITY CORP., ALL RIGHTS RESERVED</a:t>
            </a:r>
            <a:endParaRPr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Light">
  <p:cSld name="BIG_NUMBER_5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0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1718975" y="2812225"/>
            <a:ext cx="19856100" cy="5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/>
          <p:nvPr/>
        </p:nvSpPr>
        <p:spPr>
          <a:xfrm>
            <a:off x="498874" y="13097350"/>
            <a:ext cx="10881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©2025, PING IDENTITY CORP., ALL RIGHTS RESERVED</a:t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Gray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502875" y="477000"/>
            <a:ext cx="23381400" cy="12762000"/>
          </a:xfrm>
          <a:prstGeom prst="snip2DiagRect">
            <a:avLst>
              <a:gd name="adj1" fmla="val 0"/>
              <a:gd name="adj2" fmla="val 2426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Dark">
  <p:cSld name="BIG_NUMBER_2_2">
    <p:bg>
      <p:bgPr>
        <a:solidFill>
          <a:schemeClr val="dk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1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718975" y="2812225"/>
            <a:ext cx="19856100" cy="5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1"/>
          <p:cNvSpPr txBox="1"/>
          <p:nvPr/>
        </p:nvSpPr>
        <p:spPr>
          <a:xfrm>
            <a:off x="498874" y="13097350"/>
            <a:ext cx="10881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©2025, PING IDENTITY CORP., ALL RIGHTS RESERVED</a:t>
            </a:r>
            <a:endParaRPr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Gray">
  <p:cSld name="BIG_NUMBER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2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1718975" y="2812225"/>
            <a:ext cx="19856100" cy="5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2"/>
          <p:cNvSpPr txBox="1"/>
          <p:nvPr/>
        </p:nvSpPr>
        <p:spPr>
          <a:xfrm>
            <a:off x="498874" y="13097350"/>
            <a:ext cx="10881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D68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©2025, PING IDENTITY CORP., ALL RIGHTS RESERVED</a:t>
            </a:r>
            <a:endParaRPr sz="1800">
              <a:solidFill>
                <a:srgbClr val="505D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Red">
  <p:cSld name="BIG_NUMBER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1718975" y="2812225"/>
            <a:ext cx="19856100" cy="5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06" name="Google Shape;106;p23" title="Square Logo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3"/>
          <p:cNvSpPr txBox="1"/>
          <p:nvPr/>
        </p:nvSpPr>
        <p:spPr>
          <a:xfrm>
            <a:off x="498874" y="13097350"/>
            <a:ext cx="10881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©2025, PING IDENTITY CORP., ALL RIGHTS RESERVED</a:t>
            </a:r>
            <a:endParaRPr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ank">
  <p:cSld name="CAPTION_ONLY_1_1_3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4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24"/>
          <p:cNvSpPr txBox="1"/>
          <p:nvPr/>
        </p:nvSpPr>
        <p:spPr>
          <a:xfrm>
            <a:off x="498874" y="13097350"/>
            <a:ext cx="10881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©2025, PING IDENTITY CORP., ALL RIGHTS RESERVED</a:t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Pattern - Light">
  <p:cSld name="CAPTION_ONLY_1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5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25"/>
          <p:cNvSpPr txBox="1">
            <a:spLocks noGrp="1"/>
          </p:cNvSpPr>
          <p:nvPr>
            <p:ph type="title"/>
          </p:nvPr>
        </p:nvSpPr>
        <p:spPr>
          <a:xfrm>
            <a:off x="8359775" y="1403550"/>
            <a:ext cx="13901700" cy="1090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5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5"/>
          <p:cNvSpPr txBox="1"/>
          <p:nvPr/>
        </p:nvSpPr>
        <p:spPr>
          <a:xfrm>
            <a:off x="498874" y="13097350"/>
            <a:ext cx="10881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©2025, PING IDENTITY CORP., ALL RIGHTS RESERVED</a:t>
            </a:r>
            <a:endParaRPr sz="1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Pattern - Dark">
  <p:cSld name="CAPTION_ONLY_1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6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498874" y="13097350"/>
            <a:ext cx="10881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©2025, PING IDENTITY CORP., ALL RIGHTS RESERVED</a:t>
            </a:r>
            <a:endParaRPr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26"/>
          <p:cNvSpPr txBox="1">
            <a:spLocks noGrp="1"/>
          </p:cNvSpPr>
          <p:nvPr>
            <p:ph type="title"/>
          </p:nvPr>
        </p:nvSpPr>
        <p:spPr>
          <a:xfrm>
            <a:off x="8359775" y="1403550"/>
            <a:ext cx="13901700" cy="1090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Pattern - Light Grey">
  <p:cSld name="CAPTION_ONLY_1_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7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7"/>
          <p:cNvSpPr txBox="1"/>
          <p:nvPr/>
        </p:nvSpPr>
        <p:spPr>
          <a:xfrm>
            <a:off x="498874" y="13097350"/>
            <a:ext cx="10881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D68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©2025, PING IDENTITY CORP., ALL RIGHTS RESERVED</a:t>
            </a:r>
            <a:endParaRPr sz="1800">
              <a:solidFill>
                <a:srgbClr val="505D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27"/>
          <p:cNvSpPr txBox="1">
            <a:spLocks noGrp="1"/>
          </p:cNvSpPr>
          <p:nvPr>
            <p:ph type="title"/>
          </p:nvPr>
        </p:nvSpPr>
        <p:spPr>
          <a:xfrm>
            <a:off x="8359775" y="1403550"/>
            <a:ext cx="13901700" cy="1090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Pattern - Red">
  <p:cSld name="CAPTION_ONLY_1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0" name="Google Shape;130;p28" title="Square Logo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8"/>
          <p:cNvSpPr txBox="1"/>
          <p:nvPr/>
        </p:nvSpPr>
        <p:spPr>
          <a:xfrm>
            <a:off x="498874" y="13097350"/>
            <a:ext cx="10881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©2025, PING IDENTITY CORP., ALL RIGHTS RESERVED</a:t>
            </a:r>
            <a:endParaRPr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8359775" y="1403550"/>
            <a:ext cx="13901700" cy="1090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 Callout - Light">
  <p:cSld name="CAPTION_ONLY_1_5_1_1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9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9"/>
          <p:cNvSpPr txBox="1"/>
          <p:nvPr/>
        </p:nvSpPr>
        <p:spPr>
          <a:xfrm>
            <a:off x="498874" y="13097350"/>
            <a:ext cx="10881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©2025, PING IDENTITY CORP., ALL RIGHTS RESERVED</a:t>
            </a:r>
            <a:endParaRPr sz="1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 Callout -Dark">
  <p:cSld name="CAPTION_ONLY_1_4_2_1">
    <p:bg>
      <p:bgPr>
        <a:solidFill>
          <a:schemeClr val="dk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0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30"/>
          <p:cNvSpPr txBox="1"/>
          <p:nvPr/>
        </p:nvSpPr>
        <p:spPr>
          <a:xfrm>
            <a:off x="498874" y="13097350"/>
            <a:ext cx="10881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©2025, PING IDENTITY CORP., ALL RIGHTS RESERVED</a:t>
            </a:r>
            <a:endParaRPr sz="18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 Divi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502875" y="477000"/>
            <a:ext cx="23381400" cy="12762000"/>
          </a:xfrm>
          <a:prstGeom prst="snip2DiagRect">
            <a:avLst>
              <a:gd name="adj1" fmla="val 0"/>
              <a:gd name="adj2" fmla="val 24265"/>
            </a:avLst>
          </a:prstGeom>
          <a:gradFill>
            <a:gsLst>
              <a:gs pos="0">
                <a:srgbClr val="B3282D"/>
              </a:gs>
              <a:gs pos="50000">
                <a:srgbClr val="D6311B"/>
              </a:gs>
              <a:gs pos="100000">
                <a:srgbClr val="D84332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 Callout - Light Gray">
  <p:cSld name="CAPTION_ONLY_1_4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1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31"/>
          <p:cNvSpPr txBox="1"/>
          <p:nvPr/>
        </p:nvSpPr>
        <p:spPr>
          <a:xfrm>
            <a:off x="498874" y="13097350"/>
            <a:ext cx="10881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D68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©2025, PING IDENTITY CORP., ALL RIGHTS RESERVED</a:t>
            </a:r>
            <a:endParaRPr sz="1800">
              <a:solidFill>
                <a:srgbClr val="505D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 Callout - Red">
  <p:cSld name="CAPTION_ONLY_1_6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32" title="Square Logo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2"/>
          <p:cNvSpPr txBox="1"/>
          <p:nvPr/>
        </p:nvSpPr>
        <p:spPr>
          <a:xfrm>
            <a:off x="498874" y="13097350"/>
            <a:ext cx="10881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©2025, PING IDENTITY CORP., ALL RIGHTS RESERVED</a:t>
            </a:r>
            <a:endParaRPr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Arrow - Red">
  <p:cSld name="CAPTION_ONLY_1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33"/>
          <p:cNvSpPr txBox="1"/>
          <p:nvPr/>
        </p:nvSpPr>
        <p:spPr>
          <a:xfrm>
            <a:off x="498874" y="13097350"/>
            <a:ext cx="10881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D68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©2025, PING IDENTITY CORP., ALL RIGHTS RESERVED</a:t>
            </a:r>
            <a:endParaRPr sz="1800">
              <a:solidFill>
                <a:srgbClr val="505D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33"/>
          <p:cNvSpPr txBox="1">
            <a:spLocks noGrp="1"/>
          </p:cNvSpPr>
          <p:nvPr>
            <p:ph type="title"/>
          </p:nvPr>
        </p:nvSpPr>
        <p:spPr>
          <a:xfrm>
            <a:off x="11555025" y="1403550"/>
            <a:ext cx="11219400" cy="1090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53" name="Google Shape;153;p33" title="Square Logo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Arrow - Gray">
  <p:cSld name="CAPTION_ONLY_1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4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34"/>
          <p:cNvSpPr txBox="1"/>
          <p:nvPr/>
        </p:nvSpPr>
        <p:spPr>
          <a:xfrm>
            <a:off x="498874" y="13097350"/>
            <a:ext cx="10881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D68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©2025, PING IDENTITY CORP., ALL RIGHTS RESERVED</a:t>
            </a:r>
            <a:endParaRPr sz="1800">
              <a:solidFill>
                <a:srgbClr val="505D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34"/>
          <p:cNvSpPr txBox="1">
            <a:spLocks noGrp="1"/>
          </p:cNvSpPr>
          <p:nvPr>
            <p:ph type="title"/>
          </p:nvPr>
        </p:nvSpPr>
        <p:spPr>
          <a:xfrm>
            <a:off x="11555025" y="1403550"/>
            <a:ext cx="11219400" cy="1090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_AND_BODY_4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>
            <a:off x="1077050" y="4165824"/>
            <a:ext cx="22724400" cy="835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5334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marL="914400" lvl="1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4pPr>
            <a:lvl5pPr marL="2286000" lvl="4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5pPr>
            <a:lvl6pPr marL="2743200" lvl="5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6pPr>
            <a:lvl7pPr marL="3200400" lvl="6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7pPr>
            <a:lvl8pPr marL="3657600" lvl="7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8pPr>
            <a:lvl9pPr marL="4114800" lvl="8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9pPr>
          </a:lstStyle>
          <a:p>
            <a:endParaRPr/>
          </a:p>
        </p:txBody>
      </p:sp>
      <p:pic>
        <p:nvPicPr>
          <p:cNvPr id="161" name="Google Shape;161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5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35"/>
          <p:cNvSpPr txBox="1"/>
          <p:nvPr/>
        </p:nvSpPr>
        <p:spPr>
          <a:xfrm>
            <a:off x="498874" y="13097350"/>
            <a:ext cx="10881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D68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©2025, PING IDENTITY CORP., ALL RIGHTS RESERVED</a:t>
            </a:r>
            <a:endParaRPr sz="1800">
              <a:solidFill>
                <a:srgbClr val="505D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35"/>
          <p:cNvSpPr txBox="1">
            <a:spLocks noGrp="1"/>
          </p:cNvSpPr>
          <p:nvPr>
            <p:ph type="title"/>
          </p:nvPr>
        </p:nvSpPr>
        <p:spPr>
          <a:xfrm>
            <a:off x="1036350" y="1006025"/>
            <a:ext cx="20164200" cy="15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-Center">
  <p:cSld name="Lite-Cent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>
            <a:spLocks noGrp="1"/>
          </p:cNvSpPr>
          <p:nvPr>
            <p:ph type="title"/>
          </p:nvPr>
        </p:nvSpPr>
        <p:spPr>
          <a:xfrm>
            <a:off x="1676398" y="1283704"/>
            <a:ext cx="210345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  <a:defRPr sz="4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36"/>
          <p:cNvSpPr txBox="1"/>
          <p:nvPr/>
        </p:nvSpPr>
        <p:spPr>
          <a:xfrm>
            <a:off x="23244987" y="12970043"/>
            <a:ext cx="77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 b="0" i="0" u="none" strike="noStrike" cap="none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1800" b="0" i="0" u="none" strike="noStrike" cap="none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68" name="Google Shape;16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70189" y="964315"/>
            <a:ext cx="1159809" cy="115980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6"/>
          <p:cNvSpPr txBox="1">
            <a:spLocks noGrp="1"/>
          </p:cNvSpPr>
          <p:nvPr>
            <p:ph type="body" idx="1"/>
          </p:nvPr>
        </p:nvSpPr>
        <p:spPr>
          <a:xfrm>
            <a:off x="7148505" y="12948059"/>
            <a:ext cx="100902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Gray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9"/>
          <p:cNvSpPr/>
          <p:nvPr/>
        </p:nvSpPr>
        <p:spPr>
          <a:xfrm>
            <a:off x="630975" y="663600"/>
            <a:ext cx="23125200" cy="12388800"/>
          </a:xfrm>
          <a:prstGeom prst="snip2DiagRect">
            <a:avLst>
              <a:gd name="adj1" fmla="val 0"/>
              <a:gd name="adj2" fmla="val 2426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83" name="Google Shape;183;p39" title="TEDM-Tagline-No Highlight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1525" y="12084550"/>
            <a:ext cx="8080676" cy="64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7225" y="1704050"/>
            <a:ext cx="3445550" cy="60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9"/>
          <p:cNvSpPr txBox="1">
            <a:spLocks noGrp="1"/>
          </p:cNvSpPr>
          <p:nvPr>
            <p:ph type="subTitle" idx="1"/>
          </p:nvPr>
        </p:nvSpPr>
        <p:spPr>
          <a:xfrm>
            <a:off x="1487225" y="8727075"/>
            <a:ext cx="21986700" cy="21135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6" name="Google Shape;186;p39"/>
          <p:cNvSpPr txBox="1">
            <a:spLocks noGrp="1"/>
          </p:cNvSpPr>
          <p:nvPr>
            <p:ph type="ctrTitle"/>
          </p:nvPr>
        </p:nvSpPr>
        <p:spPr>
          <a:xfrm>
            <a:off x="1487225" y="2955675"/>
            <a:ext cx="22068600" cy="488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9pPr>
          </a:lstStyle>
          <a:p>
            <a:endParaRPr/>
          </a:p>
        </p:txBody>
      </p:sp>
      <p:cxnSp>
        <p:nvCxnSpPr>
          <p:cNvPr id="187" name="Google Shape;187;p39"/>
          <p:cNvCxnSpPr/>
          <p:nvPr/>
        </p:nvCxnSpPr>
        <p:spPr>
          <a:xfrm>
            <a:off x="1487225" y="8283000"/>
            <a:ext cx="162219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Gray">
  <p:cSld name="SECTION_HEADER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646275" y="663625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41"/>
          <p:cNvSpPr/>
          <p:nvPr/>
        </p:nvSpPr>
        <p:spPr>
          <a:xfrm>
            <a:off x="630975" y="663625"/>
            <a:ext cx="23125200" cy="12388800"/>
          </a:xfrm>
          <a:prstGeom prst="snip2DiagRect">
            <a:avLst>
              <a:gd name="adj1" fmla="val 0"/>
              <a:gd name="adj2" fmla="val 24265"/>
            </a:avLst>
          </a:prstGeom>
          <a:gradFill>
            <a:gsLst>
              <a:gs pos="0">
                <a:srgbClr val="EFF0F1"/>
              </a:gs>
              <a:gs pos="72000">
                <a:srgbClr val="DEE1E3"/>
              </a:gs>
              <a:gs pos="100000">
                <a:srgbClr val="CDD1D4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97" name="Google Shape;197;p41" title="TEDM-Tagline-No Highlight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1525" y="12084550"/>
            <a:ext cx="8080676" cy="6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1"/>
          <p:cNvSpPr txBox="1">
            <a:spLocks noGrp="1"/>
          </p:cNvSpPr>
          <p:nvPr>
            <p:ph type="title"/>
          </p:nvPr>
        </p:nvSpPr>
        <p:spPr>
          <a:xfrm>
            <a:off x="1682250" y="1387025"/>
            <a:ext cx="17946900" cy="481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0"/>
              <a:buFont typeface="Montserrat"/>
              <a:buNone/>
              <a:defRPr sz="160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ontserrat"/>
              <a:buNone/>
              <a:defRPr sz="10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ontserrat"/>
              <a:buNone/>
              <a:defRPr sz="10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ontserrat"/>
              <a:buNone/>
              <a:defRPr sz="10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ontserrat"/>
              <a:buNone/>
              <a:defRPr sz="10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ontserrat"/>
              <a:buNone/>
              <a:defRPr sz="10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ontserrat"/>
              <a:buNone/>
              <a:defRPr sz="10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ontserrat"/>
              <a:buNone/>
              <a:defRPr sz="10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ontserrat"/>
              <a:buNone/>
              <a:defRPr sz="10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199" name="Google Shape;199;p41"/>
          <p:cNvCxnSpPr/>
          <p:nvPr/>
        </p:nvCxnSpPr>
        <p:spPr>
          <a:xfrm>
            <a:off x="1834650" y="6807325"/>
            <a:ext cx="99051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Sections Bulleted List">
  <p:cSld name="TITLE_AND_BODY_1_2_1_1_1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2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rgbClr val="051727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rgbClr val="0517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p52"/>
          <p:cNvSpPr txBox="1">
            <a:spLocks noGrp="1"/>
          </p:cNvSpPr>
          <p:nvPr>
            <p:ph type="body" idx="1"/>
          </p:nvPr>
        </p:nvSpPr>
        <p:spPr>
          <a:xfrm>
            <a:off x="1050750" y="5113375"/>
            <a:ext cx="9820200" cy="291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marL="914400" lvl="1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2pPr>
            <a:lvl3pPr marL="1371600" lvl="2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4pPr>
            <a:lvl5pPr marL="2286000" lvl="4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5pPr>
            <a:lvl6pPr marL="2743200" lvl="5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6pPr>
            <a:lvl7pPr marL="3200400" lvl="6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7pPr>
            <a:lvl8pPr marL="3657600" lvl="7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8pPr>
            <a:lvl9pPr marL="4114800" lvl="8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9pPr>
          </a:lstStyle>
          <a:p>
            <a:endParaRPr/>
          </a:p>
        </p:txBody>
      </p:sp>
      <p:pic>
        <p:nvPicPr>
          <p:cNvPr id="332" name="Google Shape;332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646275" y="663625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2"/>
          <p:cNvSpPr txBox="1">
            <a:spLocks noGrp="1"/>
          </p:cNvSpPr>
          <p:nvPr>
            <p:ph type="title"/>
          </p:nvPr>
        </p:nvSpPr>
        <p:spPr>
          <a:xfrm>
            <a:off x="1036350" y="4335575"/>
            <a:ext cx="7074000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Montserrat Medium"/>
              <a:buNone/>
              <a:defRPr sz="35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4" name="Google Shape;334;p52"/>
          <p:cNvSpPr txBox="1">
            <a:spLocks noGrp="1"/>
          </p:cNvSpPr>
          <p:nvPr>
            <p:ph type="title" idx="2"/>
          </p:nvPr>
        </p:nvSpPr>
        <p:spPr>
          <a:xfrm>
            <a:off x="1036350" y="1006025"/>
            <a:ext cx="20164200" cy="15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5" name="Google Shape;335;p52"/>
          <p:cNvSpPr txBox="1">
            <a:spLocks noGrp="1"/>
          </p:cNvSpPr>
          <p:nvPr>
            <p:ph type="body" idx="3"/>
          </p:nvPr>
        </p:nvSpPr>
        <p:spPr>
          <a:xfrm>
            <a:off x="12826049" y="5113375"/>
            <a:ext cx="9820200" cy="291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marL="914400" lvl="1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2pPr>
            <a:lvl3pPr marL="1371600" lvl="2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4pPr>
            <a:lvl5pPr marL="2286000" lvl="4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5pPr>
            <a:lvl6pPr marL="2743200" lvl="5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6pPr>
            <a:lvl7pPr marL="3200400" lvl="6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7pPr>
            <a:lvl8pPr marL="3657600" lvl="7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8pPr>
            <a:lvl9pPr marL="4114800" lvl="8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9pPr>
          </a:lstStyle>
          <a:p>
            <a:endParaRPr/>
          </a:p>
        </p:txBody>
      </p:sp>
      <p:sp>
        <p:nvSpPr>
          <p:cNvPr id="336" name="Google Shape;336;p52"/>
          <p:cNvSpPr txBox="1">
            <a:spLocks noGrp="1"/>
          </p:cNvSpPr>
          <p:nvPr>
            <p:ph type="title" idx="4"/>
          </p:nvPr>
        </p:nvSpPr>
        <p:spPr>
          <a:xfrm>
            <a:off x="12811635" y="4335575"/>
            <a:ext cx="7074000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Montserrat Medium"/>
              <a:buNone/>
              <a:defRPr sz="35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7" name="Google Shape;337;p52"/>
          <p:cNvSpPr txBox="1">
            <a:spLocks noGrp="1"/>
          </p:cNvSpPr>
          <p:nvPr>
            <p:ph type="body" idx="5"/>
          </p:nvPr>
        </p:nvSpPr>
        <p:spPr>
          <a:xfrm>
            <a:off x="1050750" y="9462938"/>
            <a:ext cx="9820200" cy="291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marL="914400" lvl="1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2pPr>
            <a:lvl3pPr marL="1371600" lvl="2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4pPr>
            <a:lvl5pPr marL="2286000" lvl="4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5pPr>
            <a:lvl6pPr marL="2743200" lvl="5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6pPr>
            <a:lvl7pPr marL="3200400" lvl="6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7pPr>
            <a:lvl8pPr marL="3657600" lvl="7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8pPr>
            <a:lvl9pPr marL="4114800" lvl="8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9pPr>
          </a:lstStyle>
          <a:p>
            <a:endParaRPr/>
          </a:p>
        </p:txBody>
      </p:sp>
      <p:sp>
        <p:nvSpPr>
          <p:cNvPr id="338" name="Google Shape;338;p52"/>
          <p:cNvSpPr txBox="1">
            <a:spLocks noGrp="1"/>
          </p:cNvSpPr>
          <p:nvPr>
            <p:ph type="title" idx="6"/>
          </p:nvPr>
        </p:nvSpPr>
        <p:spPr>
          <a:xfrm>
            <a:off x="1036350" y="8685138"/>
            <a:ext cx="7074000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Montserrat Medium"/>
              <a:buNone/>
              <a:defRPr sz="35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9" name="Google Shape;339;p52"/>
          <p:cNvSpPr txBox="1">
            <a:spLocks noGrp="1"/>
          </p:cNvSpPr>
          <p:nvPr>
            <p:ph type="body" idx="7"/>
          </p:nvPr>
        </p:nvSpPr>
        <p:spPr>
          <a:xfrm>
            <a:off x="12826049" y="9462938"/>
            <a:ext cx="9820200" cy="291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marL="914400" lvl="1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2pPr>
            <a:lvl3pPr marL="1371600" lvl="2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4pPr>
            <a:lvl5pPr marL="2286000" lvl="4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5pPr>
            <a:lvl6pPr marL="2743200" lvl="5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6pPr>
            <a:lvl7pPr marL="3200400" lvl="6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7pPr>
            <a:lvl8pPr marL="3657600" lvl="7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8pPr>
            <a:lvl9pPr marL="4114800" lvl="8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9pPr>
          </a:lstStyle>
          <a:p>
            <a:endParaRPr/>
          </a:p>
        </p:txBody>
      </p:sp>
      <p:sp>
        <p:nvSpPr>
          <p:cNvPr id="340" name="Google Shape;340;p52"/>
          <p:cNvSpPr txBox="1">
            <a:spLocks noGrp="1"/>
          </p:cNvSpPr>
          <p:nvPr>
            <p:ph type="title" idx="8"/>
          </p:nvPr>
        </p:nvSpPr>
        <p:spPr>
          <a:xfrm>
            <a:off x="12811635" y="8685138"/>
            <a:ext cx="7074000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Montserrat Medium"/>
              <a:buNone/>
              <a:defRPr sz="35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ank" type="blank">
  <p:cSld name="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Divider">
  <p:cSld name="SECTION_HEADER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/>
          <p:nvPr/>
        </p:nvSpPr>
        <p:spPr>
          <a:xfrm>
            <a:off x="502875" y="477000"/>
            <a:ext cx="23381400" cy="12762000"/>
          </a:xfrm>
          <a:prstGeom prst="snip2DiagRect">
            <a:avLst>
              <a:gd name="adj1" fmla="val 0"/>
              <a:gd name="adj2" fmla="val 24265"/>
            </a:avLst>
          </a:prstGeom>
          <a:gradFill>
            <a:gsLst>
              <a:gs pos="0">
                <a:srgbClr val="EFF0F1"/>
              </a:gs>
              <a:gs pos="72000">
                <a:srgbClr val="DEE1E3"/>
              </a:gs>
              <a:gs pos="100000">
                <a:srgbClr val="CDD1D4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pe and Graphic">
  <p:cSld name="TITLE_1_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646275" y="663625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5"/>
          <p:cNvSpPr txBox="1">
            <a:spLocks noGrp="1"/>
          </p:cNvSpPr>
          <p:nvPr>
            <p:ph type="title"/>
          </p:nvPr>
        </p:nvSpPr>
        <p:spPr>
          <a:xfrm>
            <a:off x="1039108" y="4582350"/>
            <a:ext cx="9536400" cy="45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Montserrat"/>
              <a:buNone/>
              <a:defRPr sz="9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 sz="9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 sz="9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 sz="9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 sz="9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 sz="9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 sz="9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 sz="9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 sz="9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7" name="Google Shape;357;p55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ks Graphic">
  <p:cSld name="CAPTION_ONLY_1_1_2_1">
    <p:bg>
      <p:bgPr>
        <a:solidFill>
          <a:schemeClr val="lt1"/>
        </a:solidFill>
        <a:effectLst/>
      </p:bgPr>
    </p:bg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75" title="Line Graphics-0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4387149" cy="13717771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75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9" name="Google Shape;639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46275" y="663625"/>
            <a:ext cx="1109900" cy="11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near Lines Graphic">
  <p:cSld name="CAPTION_ONLY_1_1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6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2" name="Google Shape;642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46275" y="663625"/>
            <a:ext cx="1109900" cy="11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CAPTION_ONLY_1_1_1">
    <p:bg>
      <p:bgPr>
        <a:solidFill>
          <a:schemeClr val="dk1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79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7" name="Google Shape;657;p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646275" y="663625"/>
            <a:ext cx="1109900" cy="11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mond Layout - Light Grey">
  <p:cSld name="CAPTION_ONLY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80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0" name="Google Shape;660;p80"/>
          <p:cNvSpPr txBox="1">
            <a:spLocks noGrp="1"/>
          </p:cNvSpPr>
          <p:nvPr>
            <p:ph type="title"/>
          </p:nvPr>
        </p:nvSpPr>
        <p:spPr>
          <a:xfrm>
            <a:off x="9119150" y="1224823"/>
            <a:ext cx="13142400" cy="1090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9pPr>
          </a:lstStyle>
          <a:p>
            <a:endParaRPr/>
          </a:p>
        </p:txBody>
      </p:sp>
      <p:pic>
        <p:nvPicPr>
          <p:cNvPr id="661" name="Google Shape;661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46275" y="663625"/>
            <a:ext cx="1109900" cy="11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- Light 03">
  <p:cSld name="Table of Contents - Light 03"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148"/>
          <p:cNvSpPr txBox="1">
            <a:spLocks noGrp="1"/>
          </p:cNvSpPr>
          <p:nvPr>
            <p:ph type="title"/>
          </p:nvPr>
        </p:nvSpPr>
        <p:spPr>
          <a:xfrm>
            <a:off x="1045750" y="5727825"/>
            <a:ext cx="7065000" cy="15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107" name="Google Shape;1107;p148"/>
          <p:cNvCxnSpPr/>
          <p:nvPr/>
        </p:nvCxnSpPr>
        <p:spPr>
          <a:xfrm>
            <a:off x="1316200" y="7947950"/>
            <a:ext cx="65241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8" name="Google Shape;1108;p148"/>
          <p:cNvSpPr txBox="1">
            <a:spLocks noGrp="1"/>
          </p:cNvSpPr>
          <p:nvPr>
            <p:ph type="title" idx="2"/>
          </p:nvPr>
        </p:nvSpPr>
        <p:spPr>
          <a:xfrm>
            <a:off x="11493575" y="10056954"/>
            <a:ext cx="2308500" cy="2238000"/>
          </a:xfrm>
          <a:prstGeom prst="rect">
            <a:avLst/>
          </a:prstGeom>
          <a:gradFill>
            <a:gsLst>
              <a:gs pos="0">
                <a:srgbClr val="B3282D"/>
              </a:gs>
              <a:gs pos="46000">
                <a:srgbClr val="D6311B"/>
              </a:gs>
              <a:gs pos="100000">
                <a:srgbClr val="D84332"/>
              </a:gs>
            </a:gsLst>
            <a:lin ang="10801400" scaled="0"/>
          </a:gradFill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09" name="Google Shape;1109;p148"/>
          <p:cNvSpPr txBox="1">
            <a:spLocks noGrp="1"/>
          </p:cNvSpPr>
          <p:nvPr>
            <p:ph type="title" idx="3"/>
          </p:nvPr>
        </p:nvSpPr>
        <p:spPr>
          <a:xfrm>
            <a:off x="14171100" y="10056950"/>
            <a:ext cx="7097100" cy="22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9pPr>
          </a:lstStyle>
          <a:p>
            <a:endParaRPr/>
          </a:p>
        </p:txBody>
      </p:sp>
      <p:sp>
        <p:nvSpPr>
          <p:cNvPr id="1110" name="Google Shape;1110;p148"/>
          <p:cNvSpPr txBox="1">
            <a:spLocks noGrp="1"/>
          </p:cNvSpPr>
          <p:nvPr>
            <p:ph type="title" idx="4"/>
          </p:nvPr>
        </p:nvSpPr>
        <p:spPr>
          <a:xfrm>
            <a:off x="11493575" y="7152979"/>
            <a:ext cx="2308500" cy="2238000"/>
          </a:xfrm>
          <a:prstGeom prst="rect">
            <a:avLst/>
          </a:prstGeom>
          <a:gradFill>
            <a:gsLst>
              <a:gs pos="0">
                <a:srgbClr val="B3282D"/>
              </a:gs>
              <a:gs pos="46000">
                <a:srgbClr val="D6311B"/>
              </a:gs>
              <a:gs pos="100000">
                <a:srgbClr val="D84332"/>
              </a:gs>
            </a:gsLst>
            <a:lin ang="10801400" scaled="0"/>
          </a:gradFill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1" name="Google Shape;1111;p148"/>
          <p:cNvSpPr txBox="1">
            <a:spLocks noGrp="1"/>
          </p:cNvSpPr>
          <p:nvPr>
            <p:ph type="title" idx="5"/>
          </p:nvPr>
        </p:nvSpPr>
        <p:spPr>
          <a:xfrm>
            <a:off x="14171100" y="7152975"/>
            <a:ext cx="7097100" cy="22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9pPr>
          </a:lstStyle>
          <a:p>
            <a:endParaRPr/>
          </a:p>
        </p:txBody>
      </p:sp>
      <p:pic>
        <p:nvPicPr>
          <p:cNvPr id="1112" name="Google Shape;1112;p1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646275" y="663625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3" name="Google Shape;1113;p148"/>
          <p:cNvSpPr txBox="1">
            <a:spLocks noGrp="1"/>
          </p:cNvSpPr>
          <p:nvPr>
            <p:ph type="title" idx="6"/>
          </p:nvPr>
        </p:nvSpPr>
        <p:spPr>
          <a:xfrm>
            <a:off x="11493575" y="4249004"/>
            <a:ext cx="2308500" cy="2238000"/>
          </a:xfrm>
          <a:prstGeom prst="rect">
            <a:avLst/>
          </a:prstGeom>
          <a:gradFill>
            <a:gsLst>
              <a:gs pos="0">
                <a:srgbClr val="B3282D"/>
              </a:gs>
              <a:gs pos="46000">
                <a:srgbClr val="D6311B"/>
              </a:gs>
              <a:gs pos="100000">
                <a:srgbClr val="D84332"/>
              </a:gs>
            </a:gsLst>
            <a:lin ang="10801400" scaled="0"/>
          </a:gradFill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4" name="Google Shape;1114;p148"/>
          <p:cNvSpPr txBox="1">
            <a:spLocks noGrp="1"/>
          </p:cNvSpPr>
          <p:nvPr>
            <p:ph type="title" idx="7"/>
          </p:nvPr>
        </p:nvSpPr>
        <p:spPr>
          <a:xfrm>
            <a:off x="14171100" y="4249000"/>
            <a:ext cx="7097100" cy="22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9pPr>
          </a:lstStyle>
          <a:p>
            <a:endParaRPr/>
          </a:p>
        </p:txBody>
      </p:sp>
      <p:sp>
        <p:nvSpPr>
          <p:cNvPr id="1115" name="Google Shape;1115;p148"/>
          <p:cNvSpPr txBox="1">
            <a:spLocks noGrp="1"/>
          </p:cNvSpPr>
          <p:nvPr>
            <p:ph type="title" idx="8"/>
          </p:nvPr>
        </p:nvSpPr>
        <p:spPr>
          <a:xfrm>
            <a:off x="11493575" y="1345029"/>
            <a:ext cx="2308500" cy="2238000"/>
          </a:xfrm>
          <a:prstGeom prst="rect">
            <a:avLst/>
          </a:prstGeom>
          <a:gradFill>
            <a:gsLst>
              <a:gs pos="0">
                <a:srgbClr val="B3282D"/>
              </a:gs>
              <a:gs pos="46000">
                <a:srgbClr val="D6311B"/>
              </a:gs>
              <a:gs pos="100000">
                <a:srgbClr val="D84332"/>
              </a:gs>
            </a:gsLst>
            <a:lin ang="10801400" scaled="0"/>
          </a:gradFill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6" name="Google Shape;1116;p148"/>
          <p:cNvSpPr txBox="1">
            <a:spLocks noGrp="1"/>
          </p:cNvSpPr>
          <p:nvPr>
            <p:ph type="title" idx="9"/>
          </p:nvPr>
        </p:nvSpPr>
        <p:spPr>
          <a:xfrm>
            <a:off x="14171100" y="1345025"/>
            <a:ext cx="7097100" cy="22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904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Dark">
  <p:cSld name="SECTION_HEADER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6"/>
          <p:cNvSpPr/>
          <p:nvPr/>
        </p:nvSpPr>
        <p:spPr>
          <a:xfrm>
            <a:off x="502875" y="477000"/>
            <a:ext cx="23381400" cy="12762000"/>
          </a:xfrm>
          <a:prstGeom prst="snip2DiagRect">
            <a:avLst>
              <a:gd name="adj1" fmla="val 0"/>
              <a:gd name="adj2" fmla="val 2426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- Gray">
  <p:cSld name="TITLE_AND_BODY_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7" title="Table of Contents and Agenda BG_Gray Square Do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37997" y="1816650"/>
            <a:ext cx="8346276" cy="7832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7"/>
          <p:cNvSpPr/>
          <p:nvPr/>
        </p:nvSpPr>
        <p:spPr>
          <a:xfrm>
            <a:off x="509100" y="4967920"/>
            <a:ext cx="23381400" cy="8277000"/>
          </a:xfrm>
          <a:prstGeom prst="snip1Rect">
            <a:avLst>
              <a:gd name="adj" fmla="val 24355"/>
            </a:avLst>
          </a:prstGeom>
          <a:gradFill>
            <a:gsLst>
              <a:gs pos="0">
                <a:srgbClr val="EFF0F1"/>
              </a:gs>
              <a:gs pos="72000">
                <a:srgbClr val="DEE1E3"/>
              </a:gs>
              <a:gs pos="100000">
                <a:srgbClr val="CDD1D4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" name="Google Shape;2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1036350" y="992459"/>
            <a:ext cx="15333300" cy="348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Montserrat"/>
              <a:buNone/>
              <a:defRPr sz="1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Montserrat"/>
              <a:buNone/>
              <a:defRPr sz="1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Montserrat"/>
              <a:buNone/>
              <a:defRPr sz="1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Montserrat"/>
              <a:buNone/>
              <a:defRPr sz="1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Montserrat"/>
              <a:buNone/>
              <a:defRPr sz="1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Montserrat"/>
              <a:buNone/>
              <a:defRPr sz="1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Montserrat"/>
              <a:buNone/>
              <a:defRPr sz="1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Montserrat"/>
              <a:buNone/>
              <a:defRPr sz="1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Montserrat"/>
              <a:buNone/>
              <a:defRPr sz="1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- Light on Red">
  <p:cSld name="TITLE_AND_BODY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8" title="Table of Contents-0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37997" y="1816650"/>
            <a:ext cx="8346276" cy="783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8" title="Square Logo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/>
          <p:nvPr/>
        </p:nvSpPr>
        <p:spPr>
          <a:xfrm>
            <a:off x="509100" y="4967920"/>
            <a:ext cx="23381400" cy="8277000"/>
          </a:xfrm>
          <a:prstGeom prst="snip1Rect">
            <a:avLst>
              <a:gd name="adj" fmla="val 2435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036350" y="992459"/>
            <a:ext cx="15333300" cy="348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0"/>
              <a:buFont typeface="Montserrat"/>
              <a:buNone/>
              <a:defRPr sz="1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0"/>
              <a:buFont typeface="Montserrat"/>
              <a:buNone/>
              <a:defRPr sz="1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0"/>
              <a:buFont typeface="Montserrat"/>
              <a:buNone/>
              <a:defRPr sz="1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0"/>
              <a:buFont typeface="Montserrat"/>
              <a:buNone/>
              <a:defRPr sz="1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0"/>
              <a:buFont typeface="Montserrat"/>
              <a:buNone/>
              <a:defRPr sz="1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0"/>
              <a:buFont typeface="Montserrat"/>
              <a:buNone/>
              <a:defRPr sz="1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0"/>
              <a:buFont typeface="Montserrat"/>
              <a:buNone/>
              <a:defRPr sz="1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0"/>
              <a:buFont typeface="Montserrat"/>
              <a:buNone/>
              <a:defRPr sz="1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0"/>
              <a:buFont typeface="Montserrat"/>
              <a:buNone/>
              <a:defRPr sz="1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/>
        </p:nvSpPr>
        <p:spPr>
          <a:xfrm>
            <a:off x="1218932" y="4288067"/>
            <a:ext cx="22724400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None/>
            </a:pPr>
            <a:endParaRPr sz="4800">
              <a:solidFill>
                <a:srgbClr val="0517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" name="Google Shape;3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774375" y="477000"/>
            <a:ext cx="1109900" cy="11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9"/>
          <p:cNvSpPr txBox="1"/>
          <p:nvPr/>
        </p:nvSpPr>
        <p:spPr>
          <a:xfrm>
            <a:off x="23165701" y="13119333"/>
            <a:ext cx="77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i="0" u="none" strike="noStrike" cap="none">
                <a:solidFill>
                  <a:srgbClr val="051727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2400" i="0" u="none" strike="noStrike" cap="none">
              <a:solidFill>
                <a:srgbClr val="0517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1049916" y="4046925"/>
            <a:ext cx="20322300" cy="893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533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  <a:defRPr sz="4800">
                <a:solidFill>
                  <a:schemeClr val="dk1"/>
                </a:solidFill>
              </a:defRPr>
            </a:lvl1pPr>
            <a:lvl2pPr marL="914400" lvl="1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 sz="3700">
                <a:solidFill>
                  <a:schemeClr val="dk1"/>
                </a:solidFill>
              </a:defRPr>
            </a:lvl2pPr>
            <a:lvl3pPr marL="1371600" lvl="2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 sz="3700">
                <a:solidFill>
                  <a:schemeClr val="dk1"/>
                </a:solidFill>
              </a:defRPr>
            </a:lvl3pPr>
            <a:lvl4pPr marL="1828800" lvl="3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 sz="3700">
                <a:solidFill>
                  <a:schemeClr val="dk1"/>
                </a:solidFill>
              </a:defRPr>
            </a:lvl4pPr>
            <a:lvl5pPr marL="2286000" lvl="4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 sz="3700">
                <a:solidFill>
                  <a:schemeClr val="dk1"/>
                </a:solidFill>
              </a:defRPr>
            </a:lvl5pPr>
            <a:lvl6pPr marL="2743200" lvl="5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 sz="3700">
                <a:solidFill>
                  <a:schemeClr val="dk1"/>
                </a:solidFill>
              </a:defRPr>
            </a:lvl6pPr>
            <a:lvl7pPr marL="3200400" lvl="6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 sz="3700">
                <a:solidFill>
                  <a:schemeClr val="dk1"/>
                </a:solidFill>
              </a:defRPr>
            </a:lvl7pPr>
            <a:lvl8pPr marL="3657600" lvl="7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 sz="3700">
                <a:solidFill>
                  <a:schemeClr val="dk1"/>
                </a:solidFill>
              </a:defRPr>
            </a:lvl8pPr>
            <a:lvl9pPr marL="4114800" lvl="8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1036350" y="1006025"/>
            <a:ext cx="20164200" cy="15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/>
          <p:nvPr/>
        </p:nvSpPr>
        <p:spPr>
          <a:xfrm>
            <a:off x="498874" y="13097350"/>
            <a:ext cx="108813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©2025, PING IDENTITY CORP., ALL RIGHTS RESERVED</a:t>
            </a:r>
            <a:endParaRPr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22596139" y="12435245"/>
            <a:ext cx="14634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6350" y="1006025"/>
            <a:ext cx="20164200" cy="15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9916" y="4046925"/>
            <a:ext cx="20322300" cy="89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533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Char char="●"/>
              <a:defRPr sz="4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7"/>
          <p:cNvSpPr txBox="1">
            <a:spLocks noGrp="1"/>
          </p:cNvSpPr>
          <p:nvPr>
            <p:ph type="title"/>
          </p:nvPr>
        </p:nvSpPr>
        <p:spPr>
          <a:xfrm>
            <a:off x="1036350" y="1006025"/>
            <a:ext cx="20164200" cy="15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Montserrat"/>
              <a:buNone/>
              <a:defRPr sz="9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Montserrat"/>
              <a:buNone/>
              <a:defRPr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2" name="Google Shape;172;p37"/>
          <p:cNvSpPr txBox="1">
            <a:spLocks noGrp="1"/>
          </p:cNvSpPr>
          <p:nvPr>
            <p:ph type="body" idx="1"/>
          </p:nvPr>
        </p:nvSpPr>
        <p:spPr>
          <a:xfrm>
            <a:off x="1049916" y="4046925"/>
            <a:ext cx="20322300" cy="89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533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Char char="●"/>
              <a:defRPr sz="4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3" name="Google Shape;173;p37"/>
          <p:cNvSpPr txBox="1"/>
          <p:nvPr userDrawn="1"/>
        </p:nvSpPr>
        <p:spPr>
          <a:xfrm>
            <a:off x="498876" y="13186772"/>
            <a:ext cx="95070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CONFIDENTIAL | DO NOT DISTRIBUTE - ©2026 PING IDENTITY CORP., ALL RIGHTS RESERVED</a:t>
            </a:r>
            <a:endParaRPr sz="1300" dirty="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97" r:id="rId3"/>
    <p:sldLayoutId id="2147483699" r:id="rId4"/>
    <p:sldLayoutId id="2147483700" r:id="rId5"/>
    <p:sldLayoutId id="2147483720" r:id="rId6"/>
    <p:sldLayoutId id="2147483721" r:id="rId7"/>
    <p:sldLayoutId id="2147483724" r:id="rId8"/>
    <p:sldLayoutId id="2147483725" r:id="rId9"/>
    <p:sldLayoutId id="2147483878" r:id="rId10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" name="Google Shape;1822;p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225" y="1704050"/>
            <a:ext cx="3445550" cy="60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3" name="Google Shape;1823;p244"/>
          <p:cNvSpPr txBox="1">
            <a:spLocks noGrp="1"/>
          </p:cNvSpPr>
          <p:nvPr>
            <p:ph type="subTitle" idx="1"/>
          </p:nvPr>
        </p:nvSpPr>
        <p:spPr>
          <a:xfrm>
            <a:off x="1487225" y="9726530"/>
            <a:ext cx="21986700" cy="116120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Ping Professional Services</a:t>
            </a:r>
            <a:endParaRPr dirty="0"/>
          </a:p>
        </p:txBody>
      </p:sp>
      <p:sp>
        <p:nvSpPr>
          <p:cNvPr id="4" name="Google Shape;2460;p261">
            <a:extLst>
              <a:ext uri="{FF2B5EF4-FFF2-40B4-BE49-F238E27FC236}">
                <a16:creationId xmlns:a16="http://schemas.microsoft.com/office/drawing/2014/main" id="{83E82484-B8B6-FB7E-AAB5-8E50F8DF3929}"/>
              </a:ext>
            </a:extLst>
          </p:cNvPr>
          <p:cNvSpPr txBox="1"/>
          <p:nvPr/>
        </p:nvSpPr>
        <p:spPr>
          <a:xfrm>
            <a:off x="6809440" y="2396460"/>
            <a:ext cx="12499285" cy="5872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90000"/>
              </a:lnSpc>
              <a:buSzPts val="5800"/>
            </a:pPr>
            <a:r>
              <a:rPr lang="en-US" sz="12800" b="1" dirty="0">
                <a:solidFill>
                  <a:srgbClr val="505050"/>
                </a:solidFill>
                <a:latin typeface="Montserrat"/>
                <a:ea typeface="Montserrat"/>
                <a:cs typeface="Montserrat"/>
                <a:sym typeface="Montserrat"/>
              </a:rPr>
              <a:t>SAMPLE</a:t>
            </a:r>
            <a:br>
              <a:rPr lang="en-US" sz="12800" b="1" dirty="0">
                <a:solidFill>
                  <a:srgbClr val="50505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600" b="1" dirty="0">
                <a:solidFill>
                  <a:srgbClr val="505050"/>
                </a:solidFill>
                <a:latin typeface="Montserrat"/>
                <a:ea typeface="Montserrat"/>
                <a:cs typeface="Montserrat"/>
                <a:sym typeface="Montserrat"/>
              </a:rPr>
              <a:t>Health Check </a:t>
            </a:r>
            <a:r>
              <a:rPr lang="en-US" sz="7200" b="1" dirty="0">
                <a:solidFill>
                  <a:srgbClr val="505050"/>
                </a:solidFill>
                <a:latin typeface="Montserrat"/>
                <a:ea typeface="Montserrat"/>
                <a:cs typeface="Montserrat"/>
                <a:sym typeface="Montserrat"/>
              </a:rPr>
              <a:t>Executive Summary</a:t>
            </a:r>
            <a:br>
              <a:rPr lang="en-US" sz="12502" b="1" dirty="0">
                <a:solidFill>
                  <a:srgbClr val="50505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4800" b="1" dirty="0">
                <a:solidFill>
                  <a:srgbClr val="50505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4800" b="1" dirty="0">
                <a:solidFill>
                  <a:srgbClr val="50505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200" b="1" dirty="0">
              <a:solidFill>
                <a:srgbClr val="505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Google Shape;2459;p261">
            <a:extLst>
              <a:ext uri="{FF2B5EF4-FFF2-40B4-BE49-F238E27FC236}">
                <a16:creationId xmlns:a16="http://schemas.microsoft.com/office/drawing/2014/main" id="{F8104EA4-7B88-FC39-B53B-C51B1D51A76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24984" y="4316063"/>
            <a:ext cx="4720616" cy="45089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68668E-A87B-A29F-0182-D8545DE5A48F}"/>
              </a:ext>
            </a:extLst>
          </p:cNvPr>
          <p:cNvSpPr txBox="1"/>
          <p:nvPr/>
        </p:nvSpPr>
        <p:spPr>
          <a:xfrm>
            <a:off x="3301620" y="10766097"/>
            <a:ext cx="9824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Montserrat" pitchFamily="2" charset="77"/>
              </a:rPr>
              <a:t>Presented by</a:t>
            </a:r>
            <a:br>
              <a:rPr lang="en-US" sz="2400" dirty="0">
                <a:latin typeface="Montserrat" pitchFamily="2" charset="77"/>
              </a:rPr>
            </a:br>
            <a:r>
              <a:rPr lang="en-US" sz="2400" dirty="0">
                <a:latin typeface="Montserrat" pitchFamily="2" charset="77"/>
              </a:rPr>
              <a:t>Ron Clapman – Ping Identity</a:t>
            </a:r>
          </a:p>
          <a:p>
            <a:r>
              <a:rPr lang="en-US" sz="2400" i="1" dirty="0">
                <a:latin typeface="Montserrat" pitchFamily="2" charset="77"/>
              </a:rPr>
              <a:t>Distinguished Technical Architect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>
          <a:extLst>
            <a:ext uri="{FF2B5EF4-FFF2-40B4-BE49-F238E27FC236}">
              <a16:creationId xmlns:a16="http://schemas.microsoft.com/office/drawing/2014/main" id="{7758284F-C14E-2310-EC13-55D2516B0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>
            <a:extLst>
              <a:ext uri="{FF2B5EF4-FFF2-40B4-BE49-F238E27FC236}">
                <a16:creationId xmlns:a16="http://schemas.microsoft.com/office/drawing/2014/main" id="{60344429-3192-C25F-F72F-E12B5409D15E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7316" y="878435"/>
            <a:ext cx="19527019" cy="1184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Security</a:t>
            </a:r>
            <a:endParaRPr sz="6600" dirty="0"/>
          </a:p>
        </p:txBody>
      </p:sp>
      <p:sp>
        <p:nvSpPr>
          <p:cNvPr id="2196" name="Google Shape;2196;p272">
            <a:extLst>
              <a:ext uri="{FF2B5EF4-FFF2-40B4-BE49-F238E27FC236}">
                <a16:creationId xmlns:a16="http://schemas.microsoft.com/office/drawing/2014/main" id="{32CB62A4-6699-D30F-BF46-3A97D2B4F0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31087" y="3965065"/>
            <a:ext cx="20882345" cy="76882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sz="3600" b="1"/>
              <a:t>Defense in depth: </a:t>
            </a:r>
            <a:r>
              <a:rPr sz="3600" b="0"/>
              <a:t>Edge protections (WAF/bot controls) combined with internal segmentation reduce exposure of core identity services.</a:t>
            </a:r>
          </a:p>
          <a:p>
            <a:r>
              <a:rPr sz="3600" b="1"/>
              <a:t>Controlled access paths: </a:t>
            </a:r>
            <a:r>
              <a:rPr sz="3600" b="0"/>
              <a:t>Sensitive components are not directly internet‑reachable and traffic is funneled through controlled gateways.</a:t>
            </a:r>
          </a:p>
          <a:p>
            <a:r>
              <a:rPr sz="3600" b="1"/>
              <a:t>Key hygiene: </a:t>
            </a:r>
            <a:r>
              <a:rPr sz="3600" b="0"/>
              <a:t>Signing keys and certificates are managed with environment separation and a repeatable rotation approach.</a:t>
            </a:r>
          </a:p>
          <a:p>
            <a:r>
              <a:rPr sz="3600" b="1"/>
              <a:t>Governed change: </a:t>
            </a:r>
            <a:r>
              <a:rPr sz="3600" b="0"/>
              <a:t>Security-relevant changes follow review and audit practices, with known gaps tracked as actionable items.</a:t>
            </a:r>
          </a:p>
        </p:txBody>
      </p:sp>
      <p:sp>
        <p:nvSpPr>
          <p:cNvPr id="2" name="Google Shape;2136;p266">
            <a:extLst>
              <a:ext uri="{FF2B5EF4-FFF2-40B4-BE49-F238E27FC236}">
                <a16:creationId xmlns:a16="http://schemas.microsoft.com/office/drawing/2014/main" id="{62C68E8F-97A7-1FAC-B637-91B6242BF1F1}"/>
              </a:ext>
            </a:extLst>
          </p:cNvPr>
          <p:cNvSpPr txBox="1">
            <a:spLocks/>
          </p:cNvSpPr>
          <p:nvPr/>
        </p:nvSpPr>
        <p:spPr>
          <a:xfrm>
            <a:off x="2325831" y="2072292"/>
            <a:ext cx="21330900" cy="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t>Strong security foundations already in place across the identity surface area.</a:t>
            </a:r>
          </a:p>
        </p:txBody>
      </p:sp>
      <p:sp>
        <p:nvSpPr>
          <p:cNvPr id="22" name="Google Shape;2197;p272">
            <a:extLst>
              <a:ext uri="{FF2B5EF4-FFF2-40B4-BE49-F238E27FC236}">
                <a16:creationId xmlns:a16="http://schemas.microsoft.com/office/drawing/2014/main" id="{5586D0EB-B7B9-24A1-B07C-A95BEDC20C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96908" y="2889552"/>
            <a:ext cx="7074000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What’s working well</a:t>
            </a:r>
            <a:endParaRPr sz="4800" b="1" dirty="0"/>
          </a:p>
        </p:txBody>
      </p:sp>
      <p:pic>
        <p:nvPicPr>
          <p:cNvPr id="3" name="Google Shape;2521;g34d665ede23_0_134">
            <a:extLst>
              <a:ext uri="{FF2B5EF4-FFF2-40B4-BE49-F238E27FC236}">
                <a16:creationId xmlns:a16="http://schemas.microsoft.com/office/drawing/2014/main" id="{C0AE5FBB-0F09-DC79-1406-30D7C7603A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021" y="910357"/>
            <a:ext cx="1441800" cy="1441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22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>
          <a:extLst>
            <a:ext uri="{FF2B5EF4-FFF2-40B4-BE49-F238E27FC236}">
              <a16:creationId xmlns:a16="http://schemas.microsoft.com/office/drawing/2014/main" id="{D354745C-5E7F-EA73-1E12-8285425D4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>
            <a:extLst>
              <a:ext uri="{FF2B5EF4-FFF2-40B4-BE49-F238E27FC236}">
                <a16:creationId xmlns:a16="http://schemas.microsoft.com/office/drawing/2014/main" id="{331F2BF9-279F-2F60-8433-1B4CC480FB3B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7316" y="878435"/>
            <a:ext cx="19527019" cy="1184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Security</a:t>
            </a:r>
            <a:endParaRPr sz="6600" dirty="0"/>
          </a:p>
        </p:txBody>
      </p:sp>
      <p:sp>
        <p:nvSpPr>
          <p:cNvPr id="2196" name="Google Shape;2196;p272">
            <a:extLst>
              <a:ext uri="{FF2B5EF4-FFF2-40B4-BE49-F238E27FC236}">
                <a16:creationId xmlns:a16="http://schemas.microsoft.com/office/drawing/2014/main" id="{5C43A079-FBE3-7E1D-896D-16EDF90ABC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31088" y="3965065"/>
            <a:ext cx="20031740" cy="76882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sz="3600" b="1"/>
              <a:t>Credential attack controls: </a:t>
            </a:r>
            <a:r>
              <a:rPr sz="3600" b="0"/>
              <a:t>Add platform-level throttling/lockout/anomaly controls to complement edge protections for password traffic.</a:t>
            </a:r>
          </a:p>
          <a:p>
            <a:r>
              <a:rPr sz="3600" b="1"/>
              <a:t>Privileged account lifecycle: </a:t>
            </a:r>
            <a:r>
              <a:rPr sz="3600" b="0"/>
              <a:t>Implement regular rotation for high-privilege binds/service accounts and validate break‑glass processes.</a:t>
            </a:r>
          </a:p>
          <a:p>
            <a:r>
              <a:rPr sz="3600" b="1"/>
              <a:t>Stronger client auth: </a:t>
            </a:r>
            <a:r>
              <a:rPr sz="3600" b="0"/>
              <a:t>Move higher‑risk clients toward mTLS or signed assertions and adopt rotation for remaining shared secrets.</a:t>
            </a:r>
          </a:p>
          <a:p>
            <a:r>
              <a:rPr sz="3600" b="1"/>
              <a:t>Session consistency: </a:t>
            </a:r>
            <a:r>
              <a:rPr sz="3600" b="0"/>
              <a:t>Converge on one authoritative session/token model with clear lifetimes, logout, and revocation behavior.</a:t>
            </a:r>
          </a:p>
        </p:txBody>
      </p:sp>
      <p:sp>
        <p:nvSpPr>
          <p:cNvPr id="2" name="Google Shape;2136;p266">
            <a:extLst>
              <a:ext uri="{FF2B5EF4-FFF2-40B4-BE49-F238E27FC236}">
                <a16:creationId xmlns:a16="http://schemas.microsoft.com/office/drawing/2014/main" id="{9F51C087-5350-318B-2B4B-E7571A1E8935}"/>
              </a:ext>
            </a:extLst>
          </p:cNvPr>
          <p:cNvSpPr txBox="1">
            <a:spLocks/>
          </p:cNvSpPr>
          <p:nvPr/>
        </p:nvSpPr>
        <p:spPr>
          <a:xfrm>
            <a:off x="2325831" y="2072292"/>
            <a:ext cx="21330900" cy="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t>High-impact improvements to reduce credential, session, and privileged-access risk.</a:t>
            </a:r>
          </a:p>
        </p:txBody>
      </p:sp>
      <p:sp>
        <p:nvSpPr>
          <p:cNvPr id="22" name="Google Shape;2197;p272">
            <a:extLst>
              <a:ext uri="{FF2B5EF4-FFF2-40B4-BE49-F238E27FC236}">
                <a16:creationId xmlns:a16="http://schemas.microsoft.com/office/drawing/2014/main" id="{4A455782-4586-402C-36A3-E240043961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15884" y="2910817"/>
            <a:ext cx="7074000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Where to Focus</a:t>
            </a:r>
            <a:endParaRPr sz="4800" b="1" dirty="0"/>
          </a:p>
        </p:txBody>
      </p:sp>
      <p:pic>
        <p:nvPicPr>
          <p:cNvPr id="3" name="Google Shape;2521;g34d665ede23_0_134">
            <a:extLst>
              <a:ext uri="{FF2B5EF4-FFF2-40B4-BE49-F238E27FC236}">
                <a16:creationId xmlns:a16="http://schemas.microsoft.com/office/drawing/2014/main" id="{8CFB3096-C759-5F5A-11F7-2C8CF49F7F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021" y="910357"/>
            <a:ext cx="1441800" cy="1441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72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>
          <a:extLst>
            <a:ext uri="{FF2B5EF4-FFF2-40B4-BE49-F238E27FC236}">
              <a16:creationId xmlns:a16="http://schemas.microsoft.com/office/drawing/2014/main" id="{64A281DA-C759-118F-D290-AC2E17D5D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>
            <a:extLst>
              <a:ext uri="{FF2B5EF4-FFF2-40B4-BE49-F238E27FC236}">
                <a16:creationId xmlns:a16="http://schemas.microsoft.com/office/drawing/2014/main" id="{46EFB1CF-8753-CE33-25CF-A5C76AFABE20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7316" y="878435"/>
            <a:ext cx="19527019" cy="1184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Security</a:t>
            </a:r>
            <a:endParaRPr sz="6600" dirty="0"/>
          </a:p>
        </p:txBody>
      </p:sp>
      <p:sp>
        <p:nvSpPr>
          <p:cNvPr id="2196" name="Google Shape;2196;p272">
            <a:extLst>
              <a:ext uri="{FF2B5EF4-FFF2-40B4-BE49-F238E27FC236}">
                <a16:creationId xmlns:a16="http://schemas.microsoft.com/office/drawing/2014/main" id="{E30BDCD0-6325-3666-431C-C0722019FB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31088" y="3965065"/>
            <a:ext cx="20031740" cy="76882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sz="3600" b="1"/>
              <a:t>Rotation recipes: </a:t>
            </a:r>
            <a:r>
              <a:rPr sz="3600" b="0"/>
              <a:t>Publish step-by-step patterns for rotating directory and service accounts with Ping components and common vault tooling.</a:t>
            </a:r>
          </a:p>
          <a:p>
            <a:r>
              <a:rPr sz="3600" b="1"/>
              <a:t>Client authentication examples: </a:t>
            </a:r>
            <a:r>
              <a:rPr sz="3600" b="0"/>
              <a:t>Provide practical guidance for mTLS and signed client assertions, including migration sequencing.</a:t>
            </a:r>
          </a:p>
          <a:p>
            <a:r>
              <a:rPr sz="3600" b="1"/>
              <a:t>Session modernization guidance: </a:t>
            </a:r>
            <a:r>
              <a:rPr sz="3600" b="0"/>
              <a:t>Document approaches for consolidating legacy sessions and centralizing step‑up and risk decisions.</a:t>
            </a:r>
          </a:p>
        </p:txBody>
      </p:sp>
      <p:sp>
        <p:nvSpPr>
          <p:cNvPr id="2" name="Google Shape;2136;p266">
            <a:extLst>
              <a:ext uri="{FF2B5EF4-FFF2-40B4-BE49-F238E27FC236}">
                <a16:creationId xmlns:a16="http://schemas.microsoft.com/office/drawing/2014/main" id="{8D2C8469-D944-C334-1D26-6F30FF8968B1}"/>
              </a:ext>
            </a:extLst>
          </p:cNvPr>
          <p:cNvSpPr txBox="1">
            <a:spLocks/>
          </p:cNvSpPr>
          <p:nvPr/>
        </p:nvSpPr>
        <p:spPr>
          <a:xfrm>
            <a:off x="2325831" y="2072292"/>
            <a:ext cx="21330900" cy="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t>How Ping can support security hardening and secure-by-default patterns.</a:t>
            </a:r>
          </a:p>
        </p:txBody>
      </p:sp>
      <p:sp>
        <p:nvSpPr>
          <p:cNvPr id="22" name="Google Shape;2197;p272">
            <a:extLst>
              <a:ext uri="{FF2B5EF4-FFF2-40B4-BE49-F238E27FC236}">
                <a16:creationId xmlns:a16="http://schemas.microsoft.com/office/drawing/2014/main" id="{245DA0ED-27D7-35FA-B720-E3B9F726AD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15884" y="2910817"/>
            <a:ext cx="7074000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Ping Takeaways</a:t>
            </a:r>
            <a:endParaRPr sz="4800" b="1" dirty="0"/>
          </a:p>
        </p:txBody>
      </p:sp>
      <p:pic>
        <p:nvPicPr>
          <p:cNvPr id="3" name="Google Shape;2521;g34d665ede23_0_134">
            <a:extLst>
              <a:ext uri="{FF2B5EF4-FFF2-40B4-BE49-F238E27FC236}">
                <a16:creationId xmlns:a16="http://schemas.microsoft.com/office/drawing/2014/main" id="{B29EE91F-D342-984D-B057-F2E59A6461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021" y="910357"/>
            <a:ext cx="1441800" cy="1441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>
          <a:extLst>
            <a:ext uri="{FF2B5EF4-FFF2-40B4-BE49-F238E27FC236}">
              <a16:creationId xmlns:a16="http://schemas.microsoft.com/office/drawing/2014/main" id="{E985DABA-57E5-C12C-7D8D-58C39796E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>
            <a:extLst>
              <a:ext uri="{FF2B5EF4-FFF2-40B4-BE49-F238E27FC236}">
                <a16:creationId xmlns:a16="http://schemas.microsoft.com/office/drawing/2014/main" id="{FBD03486-00FC-B674-E635-E4F5614C9770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7316" y="878435"/>
            <a:ext cx="19527019" cy="1184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Performance</a:t>
            </a:r>
            <a:endParaRPr sz="6600" dirty="0"/>
          </a:p>
        </p:txBody>
      </p:sp>
      <p:sp>
        <p:nvSpPr>
          <p:cNvPr id="2196" name="Google Shape;2196;p272">
            <a:extLst>
              <a:ext uri="{FF2B5EF4-FFF2-40B4-BE49-F238E27FC236}">
                <a16:creationId xmlns:a16="http://schemas.microsoft.com/office/drawing/2014/main" id="{4E4319D5-0A7E-CFE3-E971-195C84831E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31088" y="3965065"/>
            <a:ext cx="19946680" cy="76882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sz="3600" b="1"/>
              <a:t>Journey insights: </a:t>
            </a:r>
            <a:r>
              <a:rPr sz="3600" b="0"/>
              <a:t>Timing instrumentation highlights where latency accumulates across authentication and authorization flows.</a:t>
            </a:r>
          </a:p>
          <a:p>
            <a:r>
              <a:rPr sz="3600" b="1"/>
              <a:t>Test environment: </a:t>
            </a:r>
            <a:r>
              <a:rPr sz="3600" b="0"/>
              <a:t>A performance tier similar to production enables realistic load and earlier detection of regression patterns.</a:t>
            </a:r>
          </a:p>
          <a:p>
            <a:r>
              <a:rPr sz="3600" b="1"/>
              <a:t>Capacity discipline: </a:t>
            </a:r>
            <a:r>
              <a:rPr sz="3600" b="0"/>
              <a:t>Regular load tests and repeatable baselines enable data‑driven scaling decisions.</a:t>
            </a:r>
          </a:p>
          <a:p>
            <a:r>
              <a:rPr sz="3600" b="1"/>
              <a:t>Headroom posture: </a:t>
            </a:r>
            <a:r>
              <a:rPr sz="3600" b="0"/>
              <a:t>Conservative utilization targets maintain buffer for bursts and reduce user-facing slowdowns.</a:t>
            </a:r>
          </a:p>
        </p:txBody>
      </p:sp>
      <p:sp>
        <p:nvSpPr>
          <p:cNvPr id="2" name="Google Shape;2136;p266">
            <a:extLst>
              <a:ext uri="{FF2B5EF4-FFF2-40B4-BE49-F238E27FC236}">
                <a16:creationId xmlns:a16="http://schemas.microsoft.com/office/drawing/2014/main" id="{3BD9D07B-4BF2-5CA8-9CCA-F13C78D9CCEC}"/>
              </a:ext>
            </a:extLst>
          </p:cNvPr>
          <p:cNvSpPr txBox="1">
            <a:spLocks/>
          </p:cNvSpPr>
          <p:nvPr/>
        </p:nvSpPr>
        <p:spPr>
          <a:xfrm>
            <a:off x="2325831" y="2072292"/>
            <a:ext cx="21330900" cy="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t>Existing practices that support predictable identity performance and scaling.</a:t>
            </a:r>
          </a:p>
        </p:txBody>
      </p:sp>
      <p:sp>
        <p:nvSpPr>
          <p:cNvPr id="22" name="Google Shape;2197;p272">
            <a:extLst>
              <a:ext uri="{FF2B5EF4-FFF2-40B4-BE49-F238E27FC236}">
                <a16:creationId xmlns:a16="http://schemas.microsoft.com/office/drawing/2014/main" id="{6D6DA2BB-74DA-D3CC-7208-567D1F3AE1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96908" y="2889552"/>
            <a:ext cx="7074000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What’s working well</a:t>
            </a:r>
            <a:endParaRPr sz="4800" b="1" dirty="0"/>
          </a:p>
        </p:txBody>
      </p:sp>
      <p:pic>
        <p:nvPicPr>
          <p:cNvPr id="4" name="Google Shape;2522;g34d665ede23_0_134">
            <a:extLst>
              <a:ext uri="{FF2B5EF4-FFF2-40B4-BE49-F238E27FC236}">
                <a16:creationId xmlns:a16="http://schemas.microsoft.com/office/drawing/2014/main" id="{51F2C60D-E121-CA0D-9DBE-9E7BF1A8DD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188" y="761455"/>
            <a:ext cx="1351924" cy="1351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08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>
          <a:extLst>
            <a:ext uri="{FF2B5EF4-FFF2-40B4-BE49-F238E27FC236}">
              <a16:creationId xmlns:a16="http://schemas.microsoft.com/office/drawing/2014/main" id="{9F1FA212-1F1A-3F39-5716-7483A66D1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>
            <a:extLst>
              <a:ext uri="{FF2B5EF4-FFF2-40B4-BE49-F238E27FC236}">
                <a16:creationId xmlns:a16="http://schemas.microsoft.com/office/drawing/2014/main" id="{31D2F960-3511-7BCE-4EAD-26F6564BE3B2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7316" y="878435"/>
            <a:ext cx="19527019" cy="1184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Performance</a:t>
            </a:r>
            <a:endParaRPr sz="6600" dirty="0"/>
          </a:p>
        </p:txBody>
      </p:sp>
      <p:sp>
        <p:nvSpPr>
          <p:cNvPr id="2196" name="Google Shape;2196;p272">
            <a:extLst>
              <a:ext uri="{FF2B5EF4-FFF2-40B4-BE49-F238E27FC236}">
                <a16:creationId xmlns:a16="http://schemas.microsoft.com/office/drawing/2014/main" id="{11304171-7CBF-1639-6195-7BA75B695C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31088" y="3965065"/>
            <a:ext cx="20031740" cy="76882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sz="3600" b="1"/>
              <a:t>Pipeline performance gates: </a:t>
            </a:r>
            <a:r>
              <a:rPr sz="3600" b="0"/>
              <a:t>Add lightweight performance smoke tests for core journeys to catch regressions before production.</a:t>
            </a:r>
          </a:p>
          <a:p>
            <a:r>
              <a:rPr sz="3600" b="1"/>
              <a:t>Performance budgets: </a:t>
            </a:r>
            <a:r>
              <a:rPr sz="3600" b="0"/>
              <a:t>Define explicit latency and throughput targets for top flows and track them over time.</a:t>
            </a:r>
          </a:p>
          <a:p>
            <a:r>
              <a:rPr sz="3600" b="1"/>
              <a:t>Test-prod alignment: </a:t>
            </a:r>
            <a:r>
              <a:rPr sz="3600" b="0"/>
              <a:t>Reduce known differences (data, dependencies, configuration) so test results better predict production behavior.</a:t>
            </a:r>
          </a:p>
          <a:p>
            <a:r>
              <a:rPr sz="3600" b="1"/>
              <a:t>Gateway observability: </a:t>
            </a:r>
            <a:r>
              <a:rPr sz="3600" b="0"/>
              <a:t>Add focused dashboards and tests for key gateway routes to spot latency/error hot spots early.</a:t>
            </a:r>
          </a:p>
        </p:txBody>
      </p:sp>
      <p:sp>
        <p:nvSpPr>
          <p:cNvPr id="2" name="Google Shape;2136;p266">
            <a:extLst>
              <a:ext uri="{FF2B5EF4-FFF2-40B4-BE49-F238E27FC236}">
                <a16:creationId xmlns:a16="http://schemas.microsoft.com/office/drawing/2014/main" id="{6A7F3DCF-7803-7FAC-981C-356C389E9A57}"/>
              </a:ext>
            </a:extLst>
          </p:cNvPr>
          <p:cNvSpPr txBox="1">
            <a:spLocks/>
          </p:cNvSpPr>
          <p:nvPr/>
        </p:nvSpPr>
        <p:spPr>
          <a:xfrm>
            <a:off x="2325831" y="2072292"/>
            <a:ext cx="21330900" cy="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t>Opportunities to make performance more repeatable and prevent regressions.</a:t>
            </a:r>
          </a:p>
        </p:txBody>
      </p:sp>
      <p:sp>
        <p:nvSpPr>
          <p:cNvPr id="22" name="Google Shape;2197;p272">
            <a:extLst>
              <a:ext uri="{FF2B5EF4-FFF2-40B4-BE49-F238E27FC236}">
                <a16:creationId xmlns:a16="http://schemas.microsoft.com/office/drawing/2014/main" id="{4A31FAA5-7883-2F28-A732-8341A5F48F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15884" y="2910817"/>
            <a:ext cx="7074000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Where to Focus</a:t>
            </a:r>
            <a:endParaRPr sz="4800" b="1" dirty="0"/>
          </a:p>
        </p:txBody>
      </p:sp>
      <p:pic>
        <p:nvPicPr>
          <p:cNvPr id="4" name="Google Shape;2522;g34d665ede23_0_134">
            <a:extLst>
              <a:ext uri="{FF2B5EF4-FFF2-40B4-BE49-F238E27FC236}">
                <a16:creationId xmlns:a16="http://schemas.microsoft.com/office/drawing/2014/main" id="{2BC4B81C-519E-E514-912C-2F215C5264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188" y="761455"/>
            <a:ext cx="1351924" cy="1351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603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>
          <a:extLst>
            <a:ext uri="{FF2B5EF4-FFF2-40B4-BE49-F238E27FC236}">
              <a16:creationId xmlns:a16="http://schemas.microsoft.com/office/drawing/2014/main" id="{F6499478-045B-CF0C-6733-C928BC739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>
            <a:extLst>
              <a:ext uri="{FF2B5EF4-FFF2-40B4-BE49-F238E27FC236}">
                <a16:creationId xmlns:a16="http://schemas.microsoft.com/office/drawing/2014/main" id="{843EA804-1477-51A3-13C7-6B9478585610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7316" y="878435"/>
            <a:ext cx="19527019" cy="1184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Performance</a:t>
            </a:r>
            <a:endParaRPr sz="6600" dirty="0"/>
          </a:p>
        </p:txBody>
      </p:sp>
      <p:sp>
        <p:nvSpPr>
          <p:cNvPr id="2196" name="Google Shape;2196;p272">
            <a:extLst>
              <a:ext uri="{FF2B5EF4-FFF2-40B4-BE49-F238E27FC236}">
                <a16:creationId xmlns:a16="http://schemas.microsoft.com/office/drawing/2014/main" id="{FECE4FDF-EE6E-E460-D0B4-4FB51C2C3B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31088" y="3965065"/>
            <a:ext cx="20031740" cy="76882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sz="3600" b="1"/>
              <a:t>Native metrics &amp; tracing: </a:t>
            </a:r>
            <a:r>
              <a:rPr sz="3600" b="0"/>
              <a:t>Feed back the need for richer built-in journey/node-level metrics to reduce custom instrumentation.</a:t>
            </a:r>
          </a:p>
          <a:p>
            <a:r>
              <a:rPr sz="3600" b="1"/>
              <a:t>Pipeline recipes: </a:t>
            </a:r>
            <a:r>
              <a:rPr sz="3600" b="0"/>
              <a:t>Provide simple examples for embedding performance smoke tests into CI/CD for top login flows.</a:t>
            </a:r>
          </a:p>
          <a:p>
            <a:r>
              <a:rPr sz="3600" b="1"/>
              <a:t>Tuning guidance: </a:t>
            </a:r>
            <a:r>
              <a:rPr sz="3600" b="0"/>
              <a:t>Expand best-practice documentation for DS/AM/IG performance tuning and repeatable load-test baselining.</a:t>
            </a:r>
          </a:p>
        </p:txBody>
      </p:sp>
      <p:sp>
        <p:nvSpPr>
          <p:cNvPr id="2" name="Google Shape;2136;p266">
            <a:extLst>
              <a:ext uri="{FF2B5EF4-FFF2-40B4-BE49-F238E27FC236}">
                <a16:creationId xmlns:a16="http://schemas.microsoft.com/office/drawing/2014/main" id="{2328642C-B5F9-B3B7-8E81-9CBC955F121A}"/>
              </a:ext>
            </a:extLst>
          </p:cNvPr>
          <p:cNvSpPr txBox="1">
            <a:spLocks/>
          </p:cNvSpPr>
          <p:nvPr/>
        </p:nvSpPr>
        <p:spPr>
          <a:xfrm>
            <a:off x="2325831" y="2072292"/>
            <a:ext cx="21330900" cy="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t>How Ping can improve performance visibility and tuning guidance.</a:t>
            </a:r>
          </a:p>
        </p:txBody>
      </p:sp>
      <p:sp>
        <p:nvSpPr>
          <p:cNvPr id="22" name="Google Shape;2197;p272">
            <a:extLst>
              <a:ext uri="{FF2B5EF4-FFF2-40B4-BE49-F238E27FC236}">
                <a16:creationId xmlns:a16="http://schemas.microsoft.com/office/drawing/2014/main" id="{AA16B251-8048-793F-3931-460B48C976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15884" y="2910817"/>
            <a:ext cx="7074000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Ping Takeaways</a:t>
            </a:r>
            <a:endParaRPr sz="4800" b="1" dirty="0"/>
          </a:p>
        </p:txBody>
      </p:sp>
      <p:pic>
        <p:nvPicPr>
          <p:cNvPr id="4" name="Google Shape;2522;g34d665ede23_0_134">
            <a:extLst>
              <a:ext uri="{FF2B5EF4-FFF2-40B4-BE49-F238E27FC236}">
                <a16:creationId xmlns:a16="http://schemas.microsoft.com/office/drawing/2014/main" id="{C96568F1-3C20-BBE1-4FB6-AB8B9844E8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188" y="761455"/>
            <a:ext cx="1351924" cy="1351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81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>
          <a:extLst>
            <a:ext uri="{FF2B5EF4-FFF2-40B4-BE49-F238E27FC236}">
              <a16:creationId xmlns:a16="http://schemas.microsoft.com/office/drawing/2014/main" id="{E15DCA51-6531-CDDD-6CD8-BCE0FE8BE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>
            <a:extLst>
              <a:ext uri="{FF2B5EF4-FFF2-40B4-BE49-F238E27FC236}">
                <a16:creationId xmlns:a16="http://schemas.microsoft.com/office/drawing/2014/main" id="{8DEF2B47-FE93-0E82-AC96-354ADB5FD63B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7316" y="878435"/>
            <a:ext cx="19527019" cy="1184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Deployment Automation</a:t>
            </a:r>
            <a:endParaRPr sz="6600" dirty="0"/>
          </a:p>
        </p:txBody>
      </p:sp>
      <p:sp>
        <p:nvSpPr>
          <p:cNvPr id="2196" name="Google Shape;2196;p272">
            <a:extLst>
              <a:ext uri="{FF2B5EF4-FFF2-40B4-BE49-F238E27FC236}">
                <a16:creationId xmlns:a16="http://schemas.microsoft.com/office/drawing/2014/main" id="{F0F426C3-4D43-305E-F18B-61CF0016F1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31088" y="3965065"/>
            <a:ext cx="19946680" cy="76882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sz="3600" b="1"/>
              <a:t>Config as code: </a:t>
            </a:r>
            <a:r>
              <a:rPr sz="3600" b="0"/>
              <a:t>IG and AM configurations are versioned in source control with reusable patterns across environments.</a:t>
            </a:r>
          </a:p>
          <a:p>
            <a:r>
              <a:rPr sz="3600" b="1"/>
              <a:t>Reviewed promotion: </a:t>
            </a:r>
            <a:r>
              <a:rPr sz="3600" b="0"/>
              <a:t>Pull requests and staged promotion through lower tiers reduce risk and improve traceability.</a:t>
            </a:r>
          </a:p>
          <a:p>
            <a:r>
              <a:rPr sz="3600" b="1"/>
              <a:t>Rollback capability: </a:t>
            </a:r>
            <a:r>
              <a:rPr sz="3600" b="0"/>
              <a:t>Known-good configuration packages enable a practical rollback path when changes misbehave.</a:t>
            </a:r>
          </a:p>
          <a:p>
            <a:r>
              <a:rPr sz="3600" b="1"/>
              <a:t>Aligned governance: </a:t>
            </a:r>
            <a:r>
              <a:rPr sz="3600" b="0"/>
              <a:t>Identity changes follow enterprise change controls instead of ad‑hoc production edits.</a:t>
            </a:r>
          </a:p>
        </p:txBody>
      </p:sp>
      <p:sp>
        <p:nvSpPr>
          <p:cNvPr id="2" name="Google Shape;2136;p266">
            <a:extLst>
              <a:ext uri="{FF2B5EF4-FFF2-40B4-BE49-F238E27FC236}">
                <a16:creationId xmlns:a16="http://schemas.microsoft.com/office/drawing/2014/main" id="{DC14C5AD-B5CD-EC39-D459-D64D9E41F276}"/>
              </a:ext>
            </a:extLst>
          </p:cNvPr>
          <p:cNvSpPr txBox="1">
            <a:spLocks/>
          </p:cNvSpPr>
          <p:nvPr/>
        </p:nvSpPr>
        <p:spPr>
          <a:xfrm>
            <a:off x="2325831" y="2072292"/>
            <a:ext cx="21330900" cy="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t>Delivery practices that make identity changes controlled, repeatable, and auditable.</a:t>
            </a:r>
          </a:p>
        </p:txBody>
      </p:sp>
      <p:sp>
        <p:nvSpPr>
          <p:cNvPr id="22" name="Google Shape;2197;p272">
            <a:extLst>
              <a:ext uri="{FF2B5EF4-FFF2-40B4-BE49-F238E27FC236}">
                <a16:creationId xmlns:a16="http://schemas.microsoft.com/office/drawing/2014/main" id="{C587FFBC-B679-3510-8C75-426E3A020F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96908" y="2889552"/>
            <a:ext cx="7074000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What’s working well</a:t>
            </a:r>
            <a:endParaRPr sz="4800" b="1" dirty="0"/>
          </a:p>
        </p:txBody>
      </p:sp>
      <p:pic>
        <p:nvPicPr>
          <p:cNvPr id="3" name="Google Shape;2523;g34d665ede23_0_134">
            <a:extLst>
              <a:ext uri="{FF2B5EF4-FFF2-40B4-BE49-F238E27FC236}">
                <a16:creationId xmlns:a16="http://schemas.microsoft.com/office/drawing/2014/main" id="{D5B95F49-8C40-CD9B-05B1-303CAD2CD86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588" y="761487"/>
            <a:ext cx="1351900" cy="135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05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>
          <a:extLst>
            <a:ext uri="{FF2B5EF4-FFF2-40B4-BE49-F238E27FC236}">
              <a16:creationId xmlns:a16="http://schemas.microsoft.com/office/drawing/2014/main" id="{D89EC198-7630-5C5A-B54B-84C2EC730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>
            <a:extLst>
              <a:ext uri="{FF2B5EF4-FFF2-40B4-BE49-F238E27FC236}">
                <a16:creationId xmlns:a16="http://schemas.microsoft.com/office/drawing/2014/main" id="{2ACDE664-AA43-000D-CEDF-AD78BD5E6BF1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7316" y="878435"/>
            <a:ext cx="19527019" cy="1184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Deployment Automation</a:t>
            </a:r>
            <a:endParaRPr sz="6600" dirty="0"/>
          </a:p>
        </p:txBody>
      </p:sp>
      <p:sp>
        <p:nvSpPr>
          <p:cNvPr id="2196" name="Google Shape;2196;p272">
            <a:extLst>
              <a:ext uri="{FF2B5EF4-FFF2-40B4-BE49-F238E27FC236}">
                <a16:creationId xmlns:a16="http://schemas.microsoft.com/office/drawing/2014/main" id="{B224EA0E-DB16-E997-FA7F-667AF9737E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31088" y="3965065"/>
            <a:ext cx="20031740" cy="76882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sz="3600" b="1"/>
              <a:t>Standard rollout patterns: </a:t>
            </a:r>
            <a:r>
              <a:rPr sz="3600" b="0"/>
              <a:t>Adopt rolling/canary patterns with explicit health validation before broad rollout.</a:t>
            </a:r>
          </a:p>
          <a:p>
            <a:r>
              <a:rPr sz="3600" b="1"/>
              <a:t>Drift reduction: </a:t>
            </a:r>
            <a:r>
              <a:rPr sz="3600" b="0"/>
              <a:t>Refactor shared behaviors into common building blocks so per‑app configuration stays thin and consistent.</a:t>
            </a:r>
          </a:p>
          <a:p>
            <a:r>
              <a:rPr sz="3600" b="1"/>
              <a:t>Automated validation: </a:t>
            </a:r>
            <a:r>
              <a:rPr sz="3600" b="0"/>
              <a:t>Add checks for secrets, common misconfigurations, and post‑deploy readiness to the pipeline.</a:t>
            </a:r>
          </a:p>
          <a:p>
            <a:r>
              <a:rPr sz="3600" b="1"/>
              <a:t>Runbook linkage: </a:t>
            </a:r>
            <a:r>
              <a:rPr sz="3600" b="0"/>
              <a:t>Make runbook review/update a required step for significant changes so operations stays current.</a:t>
            </a:r>
          </a:p>
        </p:txBody>
      </p:sp>
      <p:sp>
        <p:nvSpPr>
          <p:cNvPr id="2" name="Google Shape;2136;p266">
            <a:extLst>
              <a:ext uri="{FF2B5EF4-FFF2-40B4-BE49-F238E27FC236}">
                <a16:creationId xmlns:a16="http://schemas.microsoft.com/office/drawing/2014/main" id="{E2D21E05-D68D-C4F5-F6B6-A329C87987EE}"/>
              </a:ext>
            </a:extLst>
          </p:cNvPr>
          <p:cNvSpPr txBox="1">
            <a:spLocks/>
          </p:cNvSpPr>
          <p:nvPr/>
        </p:nvSpPr>
        <p:spPr>
          <a:xfrm>
            <a:off x="2325831" y="2072292"/>
            <a:ext cx="21330900" cy="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t>Improvements to reduce change-related incidents and increase automation coverage.</a:t>
            </a:r>
          </a:p>
        </p:txBody>
      </p:sp>
      <p:sp>
        <p:nvSpPr>
          <p:cNvPr id="22" name="Google Shape;2197;p272">
            <a:extLst>
              <a:ext uri="{FF2B5EF4-FFF2-40B4-BE49-F238E27FC236}">
                <a16:creationId xmlns:a16="http://schemas.microsoft.com/office/drawing/2014/main" id="{8679C470-E139-A6E0-DB0C-6AFD6AD80B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15884" y="2910817"/>
            <a:ext cx="7074000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Where to Focus</a:t>
            </a:r>
            <a:endParaRPr sz="4800" b="1" dirty="0"/>
          </a:p>
        </p:txBody>
      </p:sp>
      <p:pic>
        <p:nvPicPr>
          <p:cNvPr id="3" name="Google Shape;2523;g34d665ede23_0_134">
            <a:extLst>
              <a:ext uri="{FF2B5EF4-FFF2-40B4-BE49-F238E27FC236}">
                <a16:creationId xmlns:a16="http://schemas.microsoft.com/office/drawing/2014/main" id="{414B9E31-994B-CC98-A920-23E0F99A45F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588" y="761487"/>
            <a:ext cx="1351900" cy="135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76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>
          <a:extLst>
            <a:ext uri="{FF2B5EF4-FFF2-40B4-BE49-F238E27FC236}">
              <a16:creationId xmlns:a16="http://schemas.microsoft.com/office/drawing/2014/main" id="{9AAB54E5-1443-D219-465C-7662C5896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>
            <a:extLst>
              <a:ext uri="{FF2B5EF4-FFF2-40B4-BE49-F238E27FC236}">
                <a16:creationId xmlns:a16="http://schemas.microsoft.com/office/drawing/2014/main" id="{1C316151-A218-71E6-F654-8F88CE95388B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7316" y="878435"/>
            <a:ext cx="19527019" cy="1184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Deployment Automation</a:t>
            </a:r>
            <a:endParaRPr sz="6600" dirty="0"/>
          </a:p>
        </p:txBody>
      </p:sp>
      <p:sp>
        <p:nvSpPr>
          <p:cNvPr id="2196" name="Google Shape;2196;p272">
            <a:extLst>
              <a:ext uri="{FF2B5EF4-FFF2-40B4-BE49-F238E27FC236}">
                <a16:creationId xmlns:a16="http://schemas.microsoft.com/office/drawing/2014/main" id="{564BF08B-8602-47D2-E0CB-E0E9350784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31088" y="3965065"/>
            <a:ext cx="20031740" cy="76882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sz="3600" b="1"/>
              <a:t>Reference pipelines: </a:t>
            </a:r>
            <a:r>
              <a:rPr sz="3600" b="0"/>
              <a:t>Provide example delivery pipelines that demonstrate safe rollout, validation, and rollback for IG and AM.</a:t>
            </a:r>
          </a:p>
          <a:p>
            <a:r>
              <a:rPr sz="3600" b="1"/>
              <a:t>Repo structure patterns: </a:t>
            </a:r>
            <a:r>
              <a:rPr sz="3600" b="0"/>
              <a:t>Share repository layouts that scale across environments/lanes while minimizing drift.</a:t>
            </a:r>
          </a:p>
          <a:p>
            <a:r>
              <a:rPr sz="3600" b="1"/>
              <a:t>Validation tooling: </a:t>
            </a:r>
            <a:r>
              <a:rPr sz="3600" b="0"/>
              <a:t>Explore lightweight linters/validators to detect common config anti‑patterns before deployment.</a:t>
            </a:r>
          </a:p>
        </p:txBody>
      </p:sp>
      <p:sp>
        <p:nvSpPr>
          <p:cNvPr id="2" name="Google Shape;2136;p266">
            <a:extLst>
              <a:ext uri="{FF2B5EF4-FFF2-40B4-BE49-F238E27FC236}">
                <a16:creationId xmlns:a16="http://schemas.microsoft.com/office/drawing/2014/main" id="{FFF55784-9D6E-F837-957E-82F2788F2574}"/>
              </a:ext>
            </a:extLst>
          </p:cNvPr>
          <p:cNvSpPr txBox="1">
            <a:spLocks/>
          </p:cNvSpPr>
          <p:nvPr/>
        </p:nvSpPr>
        <p:spPr>
          <a:xfrm>
            <a:off x="2325831" y="2072292"/>
            <a:ext cx="21330900" cy="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t>How Ping can share patterns and tooling for safer deployments.</a:t>
            </a:r>
          </a:p>
        </p:txBody>
      </p:sp>
      <p:sp>
        <p:nvSpPr>
          <p:cNvPr id="22" name="Google Shape;2197;p272">
            <a:extLst>
              <a:ext uri="{FF2B5EF4-FFF2-40B4-BE49-F238E27FC236}">
                <a16:creationId xmlns:a16="http://schemas.microsoft.com/office/drawing/2014/main" id="{7F5F0797-38CB-2F7D-4FBA-EC438EC722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15884" y="2910817"/>
            <a:ext cx="7074000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Ping Takeaways</a:t>
            </a:r>
            <a:endParaRPr sz="4800" b="1" dirty="0"/>
          </a:p>
        </p:txBody>
      </p:sp>
      <p:pic>
        <p:nvPicPr>
          <p:cNvPr id="3" name="Google Shape;2523;g34d665ede23_0_134">
            <a:extLst>
              <a:ext uri="{FF2B5EF4-FFF2-40B4-BE49-F238E27FC236}">
                <a16:creationId xmlns:a16="http://schemas.microsoft.com/office/drawing/2014/main" id="{A4CD12E2-0853-95DF-A80F-AAFDA652B2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588" y="761487"/>
            <a:ext cx="1351900" cy="135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36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>
          <a:extLst>
            <a:ext uri="{FF2B5EF4-FFF2-40B4-BE49-F238E27FC236}">
              <a16:creationId xmlns:a16="http://schemas.microsoft.com/office/drawing/2014/main" id="{1489BCD2-2F7A-7E60-E6D7-982CB711F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>
            <a:extLst>
              <a:ext uri="{FF2B5EF4-FFF2-40B4-BE49-F238E27FC236}">
                <a16:creationId xmlns:a16="http://schemas.microsoft.com/office/drawing/2014/main" id="{C88360D6-30D3-1E5F-F7E8-536C2209FB09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7316" y="878435"/>
            <a:ext cx="19527019" cy="1184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Experiences</a:t>
            </a:r>
            <a:endParaRPr sz="6600" dirty="0"/>
          </a:p>
        </p:txBody>
      </p:sp>
      <p:sp>
        <p:nvSpPr>
          <p:cNvPr id="2196" name="Google Shape;2196;p272">
            <a:extLst>
              <a:ext uri="{FF2B5EF4-FFF2-40B4-BE49-F238E27FC236}">
                <a16:creationId xmlns:a16="http://schemas.microsoft.com/office/drawing/2014/main" id="{93382B61-6811-BE05-2EA8-C467D2DFA5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31088" y="3965065"/>
            <a:ext cx="19946680" cy="76882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sz="3600" b="1"/>
              <a:t>Adaptive journeys: </a:t>
            </a:r>
            <a:r>
              <a:rPr sz="3600" b="0"/>
              <a:t>Higher‑risk flows use risk signals and contextual data to trigger step‑up decisions when needed.</a:t>
            </a:r>
          </a:p>
          <a:p>
            <a:r>
              <a:rPr sz="3600" b="1"/>
              <a:t>Friction reduction: </a:t>
            </a:r>
            <a:r>
              <a:rPr sz="3600" b="0"/>
              <a:t>Device signals and intelligence reduce unnecessary prompts for typical users while maintaining protection.</a:t>
            </a:r>
          </a:p>
          <a:p>
            <a:r>
              <a:rPr sz="3600" b="1"/>
              <a:t>Shared accountability: </a:t>
            </a:r>
            <a:r>
              <a:rPr sz="3600" b="0"/>
              <a:t>UX, security, and identity teams collaborate to balance usability, compliance, and risk controls.</a:t>
            </a:r>
          </a:p>
          <a:p>
            <a:r>
              <a:rPr sz="3600" b="1"/>
              <a:t>Scenario testing: </a:t>
            </a:r>
            <a:r>
              <a:rPr sz="3600" b="0"/>
              <a:t>End‑to‑end testing for complex journeys helps validate edge cases prior to production releases.</a:t>
            </a:r>
          </a:p>
        </p:txBody>
      </p:sp>
      <p:sp>
        <p:nvSpPr>
          <p:cNvPr id="2" name="Google Shape;2136;p266">
            <a:extLst>
              <a:ext uri="{FF2B5EF4-FFF2-40B4-BE49-F238E27FC236}">
                <a16:creationId xmlns:a16="http://schemas.microsoft.com/office/drawing/2014/main" id="{03E5753E-24B3-D791-8629-9E70997C078F}"/>
              </a:ext>
            </a:extLst>
          </p:cNvPr>
          <p:cNvSpPr txBox="1">
            <a:spLocks/>
          </p:cNvSpPr>
          <p:nvPr/>
        </p:nvSpPr>
        <p:spPr>
          <a:xfrm>
            <a:off x="2325831" y="2072292"/>
            <a:ext cx="21330900" cy="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t>Strengths in delivering secure journeys while managing user friction.</a:t>
            </a:r>
          </a:p>
        </p:txBody>
      </p:sp>
      <p:sp>
        <p:nvSpPr>
          <p:cNvPr id="22" name="Google Shape;2197;p272">
            <a:extLst>
              <a:ext uri="{FF2B5EF4-FFF2-40B4-BE49-F238E27FC236}">
                <a16:creationId xmlns:a16="http://schemas.microsoft.com/office/drawing/2014/main" id="{83EBD7FE-503C-918E-7364-78A2BB5BD0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96908" y="2889552"/>
            <a:ext cx="7074000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What’s working well</a:t>
            </a:r>
            <a:endParaRPr sz="4800" b="1" dirty="0"/>
          </a:p>
        </p:txBody>
      </p:sp>
      <p:pic>
        <p:nvPicPr>
          <p:cNvPr id="4" name="Google Shape;2524;g34d665ede23_0_134">
            <a:extLst>
              <a:ext uri="{FF2B5EF4-FFF2-40B4-BE49-F238E27FC236}">
                <a16:creationId xmlns:a16="http://schemas.microsoft.com/office/drawing/2014/main" id="{0D6C8DF5-2E26-6F90-A579-C367F29A06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627" y="720913"/>
            <a:ext cx="1475934" cy="1475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7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257"/>
          <p:cNvSpPr txBox="1">
            <a:spLocks noGrp="1"/>
          </p:cNvSpPr>
          <p:nvPr>
            <p:ph type="title"/>
          </p:nvPr>
        </p:nvSpPr>
        <p:spPr>
          <a:xfrm>
            <a:off x="1045750" y="5727825"/>
            <a:ext cx="7065000" cy="15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034" name="Google Shape;2034;p257"/>
          <p:cNvSpPr txBox="1">
            <a:spLocks noGrp="1"/>
          </p:cNvSpPr>
          <p:nvPr>
            <p:ph type="title" idx="8"/>
          </p:nvPr>
        </p:nvSpPr>
        <p:spPr>
          <a:xfrm>
            <a:off x="11493575" y="1345029"/>
            <a:ext cx="2308500" cy="22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035" name="Google Shape;2035;p257"/>
          <p:cNvSpPr txBox="1">
            <a:spLocks noGrp="1"/>
          </p:cNvSpPr>
          <p:nvPr>
            <p:ph type="title" idx="9"/>
          </p:nvPr>
        </p:nvSpPr>
        <p:spPr>
          <a:xfrm>
            <a:off x="14171100" y="1345025"/>
            <a:ext cx="7097100" cy="22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Objectives and Approach</a:t>
            </a:r>
            <a:endParaRPr sz="4400" dirty="0"/>
          </a:p>
        </p:txBody>
      </p:sp>
      <p:sp>
        <p:nvSpPr>
          <p:cNvPr id="2036" name="Google Shape;2036;p257"/>
          <p:cNvSpPr txBox="1">
            <a:spLocks noGrp="1"/>
          </p:cNvSpPr>
          <p:nvPr>
            <p:ph type="title" idx="6"/>
          </p:nvPr>
        </p:nvSpPr>
        <p:spPr>
          <a:xfrm>
            <a:off x="11493575" y="4249004"/>
            <a:ext cx="2308500" cy="22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037" name="Google Shape;2037;p257"/>
          <p:cNvSpPr txBox="1">
            <a:spLocks noGrp="1"/>
          </p:cNvSpPr>
          <p:nvPr>
            <p:ph type="title" idx="4"/>
          </p:nvPr>
        </p:nvSpPr>
        <p:spPr>
          <a:xfrm>
            <a:off x="11493575" y="7152979"/>
            <a:ext cx="2308500" cy="22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038" name="Google Shape;2038;p257"/>
          <p:cNvSpPr txBox="1">
            <a:spLocks noGrp="1"/>
          </p:cNvSpPr>
          <p:nvPr>
            <p:ph type="title" idx="2"/>
          </p:nvPr>
        </p:nvSpPr>
        <p:spPr>
          <a:xfrm>
            <a:off x="11493575" y="10056954"/>
            <a:ext cx="2308500" cy="22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039" name="Google Shape;2039;p257"/>
          <p:cNvSpPr txBox="1">
            <a:spLocks noGrp="1"/>
          </p:cNvSpPr>
          <p:nvPr>
            <p:ph type="title" idx="7"/>
          </p:nvPr>
        </p:nvSpPr>
        <p:spPr>
          <a:xfrm>
            <a:off x="14171100" y="4249000"/>
            <a:ext cx="7097100" cy="22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Pillar Deep Dives</a:t>
            </a:r>
            <a:endParaRPr sz="4400" dirty="0"/>
          </a:p>
        </p:txBody>
      </p:sp>
      <p:sp>
        <p:nvSpPr>
          <p:cNvPr id="2040" name="Google Shape;2040;p257"/>
          <p:cNvSpPr txBox="1">
            <a:spLocks noGrp="1"/>
          </p:cNvSpPr>
          <p:nvPr>
            <p:ph type="title" idx="5"/>
          </p:nvPr>
        </p:nvSpPr>
        <p:spPr>
          <a:xfrm>
            <a:off x="14171100" y="7152975"/>
            <a:ext cx="7097100" cy="22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Cross Pillar Strengths &amp; Opportunities</a:t>
            </a:r>
            <a:endParaRPr sz="4400" dirty="0"/>
          </a:p>
        </p:txBody>
      </p:sp>
      <p:sp>
        <p:nvSpPr>
          <p:cNvPr id="2041" name="Google Shape;2041;p257"/>
          <p:cNvSpPr txBox="1">
            <a:spLocks noGrp="1"/>
          </p:cNvSpPr>
          <p:nvPr>
            <p:ph type="title" idx="3"/>
          </p:nvPr>
        </p:nvSpPr>
        <p:spPr>
          <a:xfrm>
            <a:off x="14171100" y="10056950"/>
            <a:ext cx="7097100" cy="22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Maturity Snapshot &amp; Next Steps</a:t>
            </a:r>
            <a:endParaRPr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>
          <a:extLst>
            <a:ext uri="{FF2B5EF4-FFF2-40B4-BE49-F238E27FC236}">
              <a16:creationId xmlns:a16="http://schemas.microsoft.com/office/drawing/2014/main" id="{C074E529-B2A0-70F0-B2CE-4A4A9C7F7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>
            <a:extLst>
              <a:ext uri="{FF2B5EF4-FFF2-40B4-BE49-F238E27FC236}">
                <a16:creationId xmlns:a16="http://schemas.microsoft.com/office/drawing/2014/main" id="{BF8F8B75-FFC5-FA5F-7BB3-A432BD6B4702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7316" y="878435"/>
            <a:ext cx="19527019" cy="1184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Experiences</a:t>
            </a:r>
            <a:endParaRPr sz="6600" dirty="0"/>
          </a:p>
        </p:txBody>
      </p:sp>
      <p:sp>
        <p:nvSpPr>
          <p:cNvPr id="2196" name="Google Shape;2196;p272">
            <a:extLst>
              <a:ext uri="{FF2B5EF4-FFF2-40B4-BE49-F238E27FC236}">
                <a16:creationId xmlns:a16="http://schemas.microsoft.com/office/drawing/2014/main" id="{2AF9A1DA-96E6-707A-EF8F-908D507B36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31088" y="3965065"/>
            <a:ext cx="20031740" cy="76882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sz="3600" b="1"/>
              <a:t>Modular building blocks: </a:t>
            </a:r>
            <a:r>
              <a:rPr sz="3600" b="0"/>
              <a:t>Standardize reusable patterns for login, step‑up, and recovery to reduce complexity and maintenance cost.</a:t>
            </a:r>
          </a:p>
          <a:p>
            <a:r>
              <a:rPr sz="3600" b="1"/>
              <a:t>Experience telemetry: </a:t>
            </a:r>
            <a:r>
              <a:rPr sz="3600" b="0"/>
              <a:t>Track drop‑off, challenge rates, and error patterns for key journeys to spot friction introduced by changes.</a:t>
            </a:r>
          </a:p>
          <a:p>
            <a:r>
              <a:rPr sz="3600" b="1"/>
              <a:t>Front-door clarity: </a:t>
            </a:r>
            <a:r>
              <a:rPr sz="3600" b="0"/>
              <a:t>Document how gateway routes and session readiness affect the end-to-end experience for non-specialists.</a:t>
            </a:r>
          </a:p>
          <a:p>
            <a:r>
              <a:rPr sz="3600" b="1"/>
              <a:t>Custom logic minimization: </a:t>
            </a:r>
            <a:r>
              <a:rPr sz="3600" b="0"/>
              <a:t>Reduce heavy custom scripts over time to lower upgrade risk and improve maintainability.</a:t>
            </a:r>
          </a:p>
        </p:txBody>
      </p:sp>
      <p:sp>
        <p:nvSpPr>
          <p:cNvPr id="2" name="Google Shape;2136;p266">
            <a:extLst>
              <a:ext uri="{FF2B5EF4-FFF2-40B4-BE49-F238E27FC236}">
                <a16:creationId xmlns:a16="http://schemas.microsoft.com/office/drawing/2014/main" id="{7F7D5526-0519-9980-34C5-819E463653B7}"/>
              </a:ext>
            </a:extLst>
          </p:cNvPr>
          <p:cNvSpPr txBox="1">
            <a:spLocks/>
          </p:cNvSpPr>
          <p:nvPr/>
        </p:nvSpPr>
        <p:spPr>
          <a:xfrm>
            <a:off x="2325831" y="2072292"/>
            <a:ext cx="21330900" cy="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t>Opportunities to simplify journeys and measure experience impact.</a:t>
            </a:r>
          </a:p>
        </p:txBody>
      </p:sp>
      <p:sp>
        <p:nvSpPr>
          <p:cNvPr id="22" name="Google Shape;2197;p272">
            <a:extLst>
              <a:ext uri="{FF2B5EF4-FFF2-40B4-BE49-F238E27FC236}">
                <a16:creationId xmlns:a16="http://schemas.microsoft.com/office/drawing/2014/main" id="{3CD00379-4764-8E8F-398F-B527C23E17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15884" y="2910817"/>
            <a:ext cx="7074000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Where to Focus</a:t>
            </a:r>
            <a:endParaRPr sz="4800" b="1" dirty="0"/>
          </a:p>
        </p:txBody>
      </p:sp>
      <p:pic>
        <p:nvPicPr>
          <p:cNvPr id="4" name="Google Shape;2524;g34d665ede23_0_134">
            <a:extLst>
              <a:ext uri="{FF2B5EF4-FFF2-40B4-BE49-F238E27FC236}">
                <a16:creationId xmlns:a16="http://schemas.microsoft.com/office/drawing/2014/main" id="{BD382EF3-110C-3BD8-A362-DC7303B257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627" y="720913"/>
            <a:ext cx="1475934" cy="1475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12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>
          <a:extLst>
            <a:ext uri="{FF2B5EF4-FFF2-40B4-BE49-F238E27FC236}">
              <a16:creationId xmlns:a16="http://schemas.microsoft.com/office/drawing/2014/main" id="{928DC355-F7F0-6DD4-EDE2-846964459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>
            <a:extLst>
              <a:ext uri="{FF2B5EF4-FFF2-40B4-BE49-F238E27FC236}">
                <a16:creationId xmlns:a16="http://schemas.microsoft.com/office/drawing/2014/main" id="{77E665CC-86FB-9397-9E8A-9CF9482A2E3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7316" y="878435"/>
            <a:ext cx="19527019" cy="1184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Experiences</a:t>
            </a:r>
            <a:endParaRPr sz="6600" dirty="0"/>
          </a:p>
        </p:txBody>
      </p:sp>
      <p:sp>
        <p:nvSpPr>
          <p:cNvPr id="2196" name="Google Shape;2196;p272">
            <a:extLst>
              <a:ext uri="{FF2B5EF4-FFF2-40B4-BE49-F238E27FC236}">
                <a16:creationId xmlns:a16="http://schemas.microsoft.com/office/drawing/2014/main" id="{A4303C3B-7377-1C70-D4C0-575D1D2366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31088" y="3965065"/>
            <a:ext cx="20031740" cy="76882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sz="3600" b="1"/>
              <a:t>Journey at-scale tooling: </a:t>
            </a:r>
            <a:r>
              <a:rPr sz="3600" b="0"/>
              <a:t>Capture the need for better visualization and debugging support for large, branched journeys.</a:t>
            </a:r>
          </a:p>
          <a:p>
            <a:r>
              <a:rPr sz="3600" b="1"/>
              <a:t>Resilient nodes: </a:t>
            </a:r>
            <a:r>
              <a:rPr sz="3600" b="0"/>
              <a:t>Improve built‑in service-call patterns (retries, timeouts, circuit breaking) to reduce bespoke code.</a:t>
            </a:r>
          </a:p>
          <a:p>
            <a:r>
              <a:rPr sz="3600" b="1"/>
              <a:t>Passwordless patterns: </a:t>
            </a:r>
            <a:r>
              <a:rPr sz="3600" b="0"/>
              <a:t>Provide reference guidance for WebAuthn/passwordless journeys and migration planning.</a:t>
            </a:r>
          </a:p>
        </p:txBody>
      </p:sp>
      <p:sp>
        <p:nvSpPr>
          <p:cNvPr id="2" name="Google Shape;2136;p266">
            <a:extLst>
              <a:ext uri="{FF2B5EF4-FFF2-40B4-BE49-F238E27FC236}">
                <a16:creationId xmlns:a16="http://schemas.microsoft.com/office/drawing/2014/main" id="{A74A6CE2-CE69-24D7-C58D-BAE4530A45CF}"/>
              </a:ext>
            </a:extLst>
          </p:cNvPr>
          <p:cNvSpPr txBox="1">
            <a:spLocks/>
          </p:cNvSpPr>
          <p:nvPr/>
        </p:nvSpPr>
        <p:spPr>
          <a:xfrm>
            <a:off x="2325831" y="2072292"/>
            <a:ext cx="21330900" cy="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t>How Ping can enhance tooling and patterns for experience design at scale.</a:t>
            </a:r>
          </a:p>
        </p:txBody>
      </p:sp>
      <p:sp>
        <p:nvSpPr>
          <p:cNvPr id="22" name="Google Shape;2197;p272">
            <a:extLst>
              <a:ext uri="{FF2B5EF4-FFF2-40B4-BE49-F238E27FC236}">
                <a16:creationId xmlns:a16="http://schemas.microsoft.com/office/drawing/2014/main" id="{32176FAB-474C-E80E-0159-D666721F53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15884" y="2910817"/>
            <a:ext cx="7074000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Ping Takeaways</a:t>
            </a:r>
            <a:endParaRPr sz="4800" b="1" dirty="0"/>
          </a:p>
        </p:txBody>
      </p:sp>
      <p:pic>
        <p:nvPicPr>
          <p:cNvPr id="4" name="Google Shape;2524;g34d665ede23_0_134">
            <a:extLst>
              <a:ext uri="{FF2B5EF4-FFF2-40B4-BE49-F238E27FC236}">
                <a16:creationId xmlns:a16="http://schemas.microsoft.com/office/drawing/2014/main" id="{3C6545A2-42A3-2E46-785D-72A216F490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627" y="720913"/>
            <a:ext cx="1475934" cy="1475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28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>
          <a:extLst>
            <a:ext uri="{FF2B5EF4-FFF2-40B4-BE49-F238E27FC236}">
              <a16:creationId xmlns:a16="http://schemas.microsoft.com/office/drawing/2014/main" id="{F414EFE7-80F9-6759-1EE6-D748C0808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>
            <a:extLst>
              <a:ext uri="{FF2B5EF4-FFF2-40B4-BE49-F238E27FC236}">
                <a16:creationId xmlns:a16="http://schemas.microsoft.com/office/drawing/2014/main" id="{A52FAB44-5DF4-3BD6-0D86-9AA16D540A45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7316" y="878435"/>
            <a:ext cx="19527019" cy="1184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Governance</a:t>
            </a:r>
            <a:endParaRPr sz="6600" dirty="0"/>
          </a:p>
        </p:txBody>
      </p:sp>
      <p:sp>
        <p:nvSpPr>
          <p:cNvPr id="2196" name="Google Shape;2196;p272">
            <a:extLst>
              <a:ext uri="{FF2B5EF4-FFF2-40B4-BE49-F238E27FC236}">
                <a16:creationId xmlns:a16="http://schemas.microsoft.com/office/drawing/2014/main" id="{B876D14F-5418-5060-CBE7-C5C45C7EA3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31088" y="3965065"/>
            <a:ext cx="19946680" cy="76882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sz="3600" b="1"/>
              <a:t>Standards and review: </a:t>
            </a:r>
            <a:r>
              <a:rPr sz="3600" b="0"/>
              <a:t>Security blueprints and technical standards provide a shared baseline for architecture and design reviews.</a:t>
            </a:r>
          </a:p>
          <a:p>
            <a:r>
              <a:rPr sz="3600" b="1"/>
              <a:t>Structured delivery flow: </a:t>
            </a:r>
            <a:r>
              <a:rPr sz="3600" b="0"/>
              <a:t>Requirements move through defined ownership and planning processes rather than direct-to-prod changes.</a:t>
            </a:r>
          </a:p>
          <a:p>
            <a:r>
              <a:rPr sz="3600" b="1"/>
              <a:t>Predictable change windows: </a:t>
            </a:r>
            <a:r>
              <a:rPr sz="3600" b="0"/>
              <a:t>Standard vs emergency paths and freeze periods reduce last‑minute risk during critical periods.</a:t>
            </a:r>
          </a:p>
          <a:p>
            <a:r>
              <a:rPr sz="3600" b="1"/>
              <a:t>Operational learning loop: </a:t>
            </a:r>
            <a:r>
              <a:rPr sz="3600" b="0"/>
              <a:t>Runbooks are actively used and improved based on incidents and observed gaps.</a:t>
            </a:r>
          </a:p>
        </p:txBody>
      </p:sp>
      <p:sp>
        <p:nvSpPr>
          <p:cNvPr id="2" name="Google Shape;2136;p266">
            <a:extLst>
              <a:ext uri="{FF2B5EF4-FFF2-40B4-BE49-F238E27FC236}">
                <a16:creationId xmlns:a16="http://schemas.microsoft.com/office/drawing/2014/main" id="{E0AB01DF-AFF0-9AD6-48FE-08C6412EFEB7}"/>
              </a:ext>
            </a:extLst>
          </p:cNvPr>
          <p:cNvSpPr txBox="1">
            <a:spLocks/>
          </p:cNvSpPr>
          <p:nvPr/>
        </p:nvSpPr>
        <p:spPr>
          <a:xfrm>
            <a:off x="2325831" y="2072292"/>
            <a:ext cx="21330900" cy="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t>Structures that support consistent decision-making and controlled change.</a:t>
            </a:r>
          </a:p>
        </p:txBody>
      </p:sp>
      <p:sp>
        <p:nvSpPr>
          <p:cNvPr id="22" name="Google Shape;2197;p272">
            <a:extLst>
              <a:ext uri="{FF2B5EF4-FFF2-40B4-BE49-F238E27FC236}">
                <a16:creationId xmlns:a16="http://schemas.microsoft.com/office/drawing/2014/main" id="{5D51B172-ABCC-4231-B125-B14EAE6DF1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96908" y="2889552"/>
            <a:ext cx="7074000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What’s working well</a:t>
            </a:r>
            <a:endParaRPr sz="4800" b="1" dirty="0"/>
          </a:p>
        </p:txBody>
      </p:sp>
      <p:pic>
        <p:nvPicPr>
          <p:cNvPr id="3" name="Google Shape;2525;g34d665ede23_0_134">
            <a:extLst>
              <a:ext uri="{FF2B5EF4-FFF2-40B4-BE49-F238E27FC236}">
                <a16:creationId xmlns:a16="http://schemas.microsoft.com/office/drawing/2014/main" id="{805A00CD-4731-EEC4-70A9-2F387E6615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367" y="699652"/>
            <a:ext cx="1475550" cy="1475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17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>
          <a:extLst>
            <a:ext uri="{FF2B5EF4-FFF2-40B4-BE49-F238E27FC236}">
              <a16:creationId xmlns:a16="http://schemas.microsoft.com/office/drawing/2014/main" id="{335CC73B-D955-F1A9-0DC8-364C6A2B6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>
            <a:extLst>
              <a:ext uri="{FF2B5EF4-FFF2-40B4-BE49-F238E27FC236}">
                <a16:creationId xmlns:a16="http://schemas.microsoft.com/office/drawing/2014/main" id="{DC73B784-DC85-392D-E702-6235CF90D104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7316" y="878435"/>
            <a:ext cx="19527019" cy="1184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Governance</a:t>
            </a:r>
            <a:endParaRPr sz="6600" dirty="0"/>
          </a:p>
        </p:txBody>
      </p:sp>
      <p:sp>
        <p:nvSpPr>
          <p:cNvPr id="2196" name="Google Shape;2196;p272">
            <a:extLst>
              <a:ext uri="{FF2B5EF4-FFF2-40B4-BE49-F238E27FC236}">
                <a16:creationId xmlns:a16="http://schemas.microsoft.com/office/drawing/2014/main" id="{B5C309F0-8811-E1A7-B5E0-4CD1A80A01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31088" y="3965065"/>
            <a:ext cx="20031740" cy="76882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sz="3600" b="1"/>
              <a:t>Token incident playbook: </a:t>
            </a:r>
            <a:r>
              <a:rPr sz="3600" b="0"/>
              <a:t>Define who decides and how to act during token or credential incidents (revocation, comms, validation).</a:t>
            </a:r>
          </a:p>
          <a:p>
            <a:r>
              <a:rPr sz="3600" b="1"/>
              <a:t>Reduce key-person risk: </a:t>
            </a:r>
            <a:r>
              <a:rPr sz="3600" b="0"/>
              <a:t>Create a documented system view and backups for critical knowledge areas to improve resilience.</a:t>
            </a:r>
          </a:p>
          <a:p>
            <a:r>
              <a:rPr sz="3600" b="1"/>
              <a:t>Simple governance metrics: </a:t>
            </a:r>
            <a:r>
              <a:rPr sz="3600" b="0"/>
              <a:t>Track a few signals (open risks by age, runbook update cadence, change success rate) to spot process gaps.</a:t>
            </a:r>
          </a:p>
          <a:p>
            <a:r>
              <a:rPr sz="3600" b="1"/>
              <a:t>Scenario templates: </a:t>
            </a:r>
            <a:r>
              <a:rPr sz="3600" b="0"/>
              <a:t>Turn recurring change scenarios into standard playbooks (regulatory updates, partner asks, token lifetime changes).</a:t>
            </a:r>
          </a:p>
        </p:txBody>
      </p:sp>
      <p:sp>
        <p:nvSpPr>
          <p:cNvPr id="2" name="Google Shape;2136;p266">
            <a:extLst>
              <a:ext uri="{FF2B5EF4-FFF2-40B4-BE49-F238E27FC236}">
                <a16:creationId xmlns:a16="http://schemas.microsoft.com/office/drawing/2014/main" id="{1FB61C1A-E6D2-C8BD-B10C-484E0CBE7E5E}"/>
              </a:ext>
            </a:extLst>
          </p:cNvPr>
          <p:cNvSpPr txBox="1">
            <a:spLocks/>
          </p:cNvSpPr>
          <p:nvPr/>
        </p:nvSpPr>
        <p:spPr>
          <a:xfrm>
            <a:off x="2325831" y="2072292"/>
            <a:ext cx="21330900" cy="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t>Ways to make ownership, risk handling, and decision execution more repeatable.</a:t>
            </a:r>
          </a:p>
        </p:txBody>
      </p:sp>
      <p:sp>
        <p:nvSpPr>
          <p:cNvPr id="22" name="Google Shape;2197;p272">
            <a:extLst>
              <a:ext uri="{FF2B5EF4-FFF2-40B4-BE49-F238E27FC236}">
                <a16:creationId xmlns:a16="http://schemas.microsoft.com/office/drawing/2014/main" id="{76393C7B-B9BF-FE4E-38BA-EE12B5AC18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15884" y="2910817"/>
            <a:ext cx="7074000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Where to Focus</a:t>
            </a:r>
            <a:endParaRPr sz="4800" b="1" dirty="0"/>
          </a:p>
        </p:txBody>
      </p:sp>
      <p:pic>
        <p:nvPicPr>
          <p:cNvPr id="3" name="Google Shape;2525;g34d665ede23_0_134">
            <a:extLst>
              <a:ext uri="{FF2B5EF4-FFF2-40B4-BE49-F238E27FC236}">
                <a16:creationId xmlns:a16="http://schemas.microsoft.com/office/drawing/2014/main" id="{29510BBF-C246-40C1-E683-137338E459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367" y="699652"/>
            <a:ext cx="1475550" cy="1475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0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>
          <a:extLst>
            <a:ext uri="{FF2B5EF4-FFF2-40B4-BE49-F238E27FC236}">
              <a16:creationId xmlns:a16="http://schemas.microsoft.com/office/drawing/2014/main" id="{59E59F94-B1DA-FB4C-8819-44E972220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>
            <a:extLst>
              <a:ext uri="{FF2B5EF4-FFF2-40B4-BE49-F238E27FC236}">
                <a16:creationId xmlns:a16="http://schemas.microsoft.com/office/drawing/2014/main" id="{B5FA5F89-9920-9979-3CB6-0C4A234EEB05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7316" y="878435"/>
            <a:ext cx="19527019" cy="1184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Governance</a:t>
            </a:r>
            <a:endParaRPr sz="6600" dirty="0"/>
          </a:p>
        </p:txBody>
      </p:sp>
      <p:sp>
        <p:nvSpPr>
          <p:cNvPr id="2196" name="Google Shape;2196;p272">
            <a:extLst>
              <a:ext uri="{FF2B5EF4-FFF2-40B4-BE49-F238E27FC236}">
                <a16:creationId xmlns:a16="http://schemas.microsoft.com/office/drawing/2014/main" id="{1E23B866-AA4B-1973-89D8-CDE016898F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31088" y="3965065"/>
            <a:ext cx="20031740" cy="76882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sz="3600" b="1"/>
              <a:t>Language mapping: </a:t>
            </a:r>
            <a:r>
              <a:rPr sz="3600" b="0"/>
              <a:t>Align governance recommendations to common customer concepts (controls, blueprints, risk registers, change windows).</a:t>
            </a:r>
          </a:p>
          <a:p>
            <a:r>
              <a:rPr sz="3600" b="1"/>
              <a:t>Templates &amp; checklists: </a:t>
            </a:r>
            <a:r>
              <a:rPr sz="3600" b="0"/>
              <a:t>Provide lightweight checklists for token changes, incident handling, and runbook maintenance.</a:t>
            </a:r>
          </a:p>
          <a:p>
            <a:r>
              <a:rPr sz="3600" b="1"/>
              <a:t>Feedback loop: </a:t>
            </a:r>
            <a:r>
              <a:rPr sz="3600" b="0"/>
              <a:t>Clarify how findings become trackable product/documentation improvements and how customers can follow progress.</a:t>
            </a:r>
          </a:p>
        </p:txBody>
      </p:sp>
      <p:sp>
        <p:nvSpPr>
          <p:cNvPr id="2" name="Google Shape;2136;p266">
            <a:extLst>
              <a:ext uri="{FF2B5EF4-FFF2-40B4-BE49-F238E27FC236}">
                <a16:creationId xmlns:a16="http://schemas.microsoft.com/office/drawing/2014/main" id="{90AC74C2-7303-BBF5-9554-E2E4D9730EAB}"/>
              </a:ext>
            </a:extLst>
          </p:cNvPr>
          <p:cNvSpPr txBox="1">
            <a:spLocks/>
          </p:cNvSpPr>
          <p:nvPr/>
        </p:nvSpPr>
        <p:spPr>
          <a:xfrm>
            <a:off x="2325831" y="2072292"/>
            <a:ext cx="21330900" cy="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t>How Ping can align guidance and templates to your governance model.</a:t>
            </a:r>
          </a:p>
        </p:txBody>
      </p:sp>
      <p:sp>
        <p:nvSpPr>
          <p:cNvPr id="22" name="Google Shape;2197;p272">
            <a:extLst>
              <a:ext uri="{FF2B5EF4-FFF2-40B4-BE49-F238E27FC236}">
                <a16:creationId xmlns:a16="http://schemas.microsoft.com/office/drawing/2014/main" id="{607E353E-8608-21A7-BA29-177FEE960B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15884" y="2910817"/>
            <a:ext cx="7074000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P</a:t>
            </a:r>
            <a:r>
              <a:rPr lang="en-US" sz="4800" b="1" dirty="0" err="1"/>
              <a:t>i</a:t>
            </a:r>
            <a:r>
              <a:rPr lang="en" sz="4800" b="1" dirty="0"/>
              <a:t>ng Takeaways</a:t>
            </a:r>
            <a:endParaRPr sz="4800" b="1" dirty="0"/>
          </a:p>
        </p:txBody>
      </p:sp>
      <p:pic>
        <p:nvPicPr>
          <p:cNvPr id="3" name="Google Shape;2525;g34d665ede23_0_134">
            <a:extLst>
              <a:ext uri="{FF2B5EF4-FFF2-40B4-BE49-F238E27FC236}">
                <a16:creationId xmlns:a16="http://schemas.microsoft.com/office/drawing/2014/main" id="{17500252-016E-40E5-A84E-E59D3F2C52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367" y="699652"/>
            <a:ext cx="1475550" cy="1475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81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>
          <a:extLst>
            <a:ext uri="{FF2B5EF4-FFF2-40B4-BE49-F238E27FC236}">
              <a16:creationId xmlns:a16="http://schemas.microsoft.com/office/drawing/2014/main" id="{817496AF-B716-B7B4-9D0F-DE98900CF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>
            <a:extLst>
              <a:ext uri="{FF2B5EF4-FFF2-40B4-BE49-F238E27FC236}">
                <a16:creationId xmlns:a16="http://schemas.microsoft.com/office/drawing/2014/main" id="{B7BDF06D-09C9-240B-43B0-4DD77515BA39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7315" y="878435"/>
            <a:ext cx="16935713" cy="1184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7200" dirty="0"/>
              <a:t>Cross-Pillar Strengths</a:t>
            </a:r>
            <a:endParaRPr sz="7200" dirty="0"/>
          </a:p>
        </p:txBody>
      </p:sp>
      <p:sp>
        <p:nvSpPr>
          <p:cNvPr id="2197" name="Google Shape;2197;p272">
            <a:extLst>
              <a:ext uri="{FF2B5EF4-FFF2-40B4-BE49-F238E27FC236}">
                <a16:creationId xmlns:a16="http://schemas.microsoft.com/office/drawing/2014/main" id="{E451B514-F613-629B-B841-73CB61D887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6350" y="3167821"/>
            <a:ext cx="9936450" cy="10639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4400" b="1" dirty="0"/>
              <a:t>Delivery, Reliability &amp; Automation</a:t>
            </a:r>
            <a:endParaRPr lang="en-US" sz="4400" dirty="0"/>
          </a:p>
        </p:txBody>
      </p:sp>
      <p:sp>
        <p:nvSpPr>
          <p:cNvPr id="2" name="Google Shape;2136;p266">
            <a:extLst>
              <a:ext uri="{FF2B5EF4-FFF2-40B4-BE49-F238E27FC236}">
                <a16:creationId xmlns:a16="http://schemas.microsoft.com/office/drawing/2014/main" id="{848B442C-D328-1B14-69E5-E8CB1DA3E5DF}"/>
              </a:ext>
            </a:extLst>
          </p:cNvPr>
          <p:cNvSpPr txBox="1">
            <a:spLocks/>
          </p:cNvSpPr>
          <p:nvPr/>
        </p:nvSpPr>
        <p:spPr>
          <a:xfrm>
            <a:off x="2325831" y="2114823"/>
            <a:ext cx="21330900" cy="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rPr lang="en-US" dirty="0"/>
              <a:t>What’s already working in your favor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24EE3-FE32-894E-6967-36A81E678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6" y="302604"/>
            <a:ext cx="2220686" cy="179024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7036C28-B5FC-D974-D83C-759EBD153D08}"/>
              </a:ext>
            </a:extLst>
          </p:cNvPr>
          <p:cNvCxnSpPr>
            <a:cxnSpLocks/>
          </p:cNvCxnSpPr>
          <p:nvPr/>
        </p:nvCxnSpPr>
        <p:spPr>
          <a:xfrm>
            <a:off x="11525695" y="3508742"/>
            <a:ext cx="0" cy="8846288"/>
          </a:xfrm>
          <a:prstGeom prst="line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D2E395-92B5-50A4-1E0C-EFB0CC900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809" y="4475421"/>
            <a:ext cx="10207256" cy="2915100"/>
          </a:xfrm>
        </p:spPr>
        <p:txBody>
          <a:bodyPr/>
          <a:lstStyle/>
          <a:p>
            <a:r>
              <a:rPr sz="2800" b="1" dirty="0"/>
              <a:t>Performance discipline</a:t>
            </a:r>
            <a:r>
              <a:rPr sz="2800" dirty="0"/>
              <a:t>: A dedicated performance tier, realistic load testing, and intentional headroom make platform behavior under stress predictable.</a:t>
            </a:r>
          </a:p>
          <a:p>
            <a:r>
              <a:rPr sz="2800" b="1" dirty="0"/>
              <a:t>Multi‑site resiliency</a:t>
            </a:r>
            <a:r>
              <a:rPr sz="2800" dirty="0"/>
              <a:t>: Identity services are positioned for continuity across sites, supported by layered monitoring and a centralized incident response model.</a:t>
            </a:r>
          </a:p>
          <a:p>
            <a:r>
              <a:rPr sz="2800" b="1" dirty="0"/>
              <a:t>Configuration as code</a:t>
            </a:r>
            <a:r>
              <a:rPr sz="2800" dirty="0"/>
              <a:t>: Gateway and access configuration is version-controlled with review, staged promotion, and defined change windows—reducing ad‑hoc production edits.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11A3D6-0777-E25A-7217-A258172B1AD9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2355033" y="4539217"/>
            <a:ext cx="10696353" cy="2915100"/>
          </a:xfrm>
        </p:spPr>
        <p:txBody>
          <a:bodyPr/>
          <a:lstStyle/>
          <a:p>
            <a:r>
              <a:rPr sz="2800" b="1" dirty="0"/>
              <a:t>Risk‑adaptive journeys</a:t>
            </a:r>
            <a:r>
              <a:rPr sz="2800" dirty="0"/>
              <a:t>: High‑value flows leverage risk signals and device context to step up only when needed, keeping controls aligned to risk.</a:t>
            </a:r>
          </a:p>
          <a:p>
            <a:r>
              <a:rPr sz="2800" b="1" dirty="0"/>
              <a:t>Cross‑functional partnership</a:t>
            </a:r>
            <a:r>
              <a:rPr sz="2800" dirty="0"/>
              <a:t>: UX, security, and identity teams collaborate on the same critical journeys, balancing protection with user friction.</a:t>
            </a:r>
          </a:p>
          <a:p>
            <a:r>
              <a:rPr sz="2800" b="1" dirty="0"/>
              <a:t>Governance foundation</a:t>
            </a:r>
            <a:r>
              <a:rPr sz="2800" dirty="0"/>
              <a:t>: Standards, controls, and review checkpoints create a consistent framework for identity decisions, with risks tracked and revisited.</a:t>
            </a:r>
          </a:p>
          <a:p>
            <a:endParaRPr lang="en-US" sz="2800" dirty="0"/>
          </a:p>
        </p:txBody>
      </p:sp>
      <p:sp>
        <p:nvSpPr>
          <p:cNvPr id="11" name="Google Shape;2197;p272">
            <a:extLst>
              <a:ext uri="{FF2B5EF4-FFF2-40B4-BE49-F238E27FC236}">
                <a16:creationId xmlns:a16="http://schemas.microsoft.com/office/drawing/2014/main" id="{D0AA190D-BA14-8FA6-E734-E02268D150CA}"/>
              </a:ext>
            </a:extLst>
          </p:cNvPr>
          <p:cNvSpPr txBox="1">
            <a:spLocks/>
          </p:cNvSpPr>
          <p:nvPr/>
        </p:nvSpPr>
        <p:spPr>
          <a:xfrm>
            <a:off x="12927094" y="3171365"/>
            <a:ext cx="10464534" cy="25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Montserrat Medium"/>
              <a:buNone/>
              <a:defRPr sz="350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4400" b="1" dirty="0"/>
              <a:t> Experience, Security &amp; Governance</a:t>
            </a:r>
          </a:p>
        </p:txBody>
      </p:sp>
    </p:spTree>
    <p:extLst>
      <p:ext uri="{BB962C8B-B14F-4D97-AF65-F5344CB8AC3E}">
        <p14:creationId xmlns:p14="http://schemas.microsoft.com/office/powerpoint/2010/main" val="93843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>
          <a:extLst>
            <a:ext uri="{FF2B5EF4-FFF2-40B4-BE49-F238E27FC236}">
              <a16:creationId xmlns:a16="http://schemas.microsoft.com/office/drawing/2014/main" id="{2A8DA220-D3EB-7E98-2025-5016DB498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>
            <a:extLst>
              <a:ext uri="{FF2B5EF4-FFF2-40B4-BE49-F238E27FC236}">
                <a16:creationId xmlns:a16="http://schemas.microsoft.com/office/drawing/2014/main" id="{03FA82A5-7EA9-D81C-A5B2-4DD447FA2843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7315" y="878435"/>
            <a:ext cx="18527559" cy="1184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7200" dirty="0"/>
              <a:t>Cross-Pillar Focus Areas &amp; Opportunities</a:t>
            </a:r>
            <a:endParaRPr sz="7200" dirty="0"/>
          </a:p>
        </p:txBody>
      </p:sp>
      <p:sp>
        <p:nvSpPr>
          <p:cNvPr id="2197" name="Google Shape;2197;p272">
            <a:extLst>
              <a:ext uri="{FF2B5EF4-FFF2-40B4-BE49-F238E27FC236}">
                <a16:creationId xmlns:a16="http://schemas.microsoft.com/office/drawing/2014/main" id="{3FFDB1C8-19F5-769B-F18D-2AE288CBA7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6350" y="3167821"/>
            <a:ext cx="9936450" cy="10639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4400" b="1" dirty="0"/>
              <a:t>Delivery, Reliability &amp; Automation</a:t>
            </a:r>
            <a:endParaRPr lang="en-US" sz="4400" dirty="0"/>
          </a:p>
        </p:txBody>
      </p:sp>
      <p:sp>
        <p:nvSpPr>
          <p:cNvPr id="2" name="Google Shape;2136;p266">
            <a:extLst>
              <a:ext uri="{FF2B5EF4-FFF2-40B4-BE49-F238E27FC236}">
                <a16:creationId xmlns:a16="http://schemas.microsoft.com/office/drawing/2014/main" id="{76A0A1F0-E361-B92B-2042-7884AAF763BB}"/>
              </a:ext>
            </a:extLst>
          </p:cNvPr>
          <p:cNvSpPr txBox="1">
            <a:spLocks/>
          </p:cNvSpPr>
          <p:nvPr/>
        </p:nvSpPr>
        <p:spPr>
          <a:xfrm>
            <a:off x="2325831" y="2114823"/>
            <a:ext cx="21330900" cy="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rPr lang="en-US" dirty="0"/>
              <a:t>Where to focus next for the greatest benefit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BCCCE8-A5ED-3261-E7AC-C2A40FC62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6" y="302604"/>
            <a:ext cx="2220686" cy="179024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927338-BE6B-17CC-89E6-DF687EA2FD4F}"/>
              </a:ext>
            </a:extLst>
          </p:cNvPr>
          <p:cNvCxnSpPr>
            <a:cxnSpLocks/>
          </p:cNvCxnSpPr>
          <p:nvPr/>
        </p:nvCxnSpPr>
        <p:spPr>
          <a:xfrm>
            <a:off x="11525695" y="3508742"/>
            <a:ext cx="0" cy="8846288"/>
          </a:xfrm>
          <a:prstGeom prst="line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BA3917-DD14-8F52-4A91-2AC23FF65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809" y="4475421"/>
            <a:ext cx="10207256" cy="2915100"/>
          </a:xfrm>
        </p:spPr>
        <p:txBody>
          <a:bodyPr/>
          <a:lstStyle/>
          <a:p>
            <a:r>
              <a:rPr sz="2800" b="1" dirty="0"/>
              <a:t>Safer rollout patterns</a:t>
            </a:r>
            <a:r>
              <a:rPr sz="2800" dirty="0"/>
              <a:t>: Expand canary/rolling deployments and add automated health checks so risky changes are caught before they scale.</a:t>
            </a:r>
          </a:p>
          <a:p>
            <a:r>
              <a:rPr sz="2800" b="1" dirty="0"/>
              <a:t>Data sync and recovery confidence</a:t>
            </a:r>
            <a:r>
              <a:rPr sz="2800" dirty="0"/>
              <a:t>: Improve monitoring and runbooks for identity data </a:t>
            </a:r>
            <a:r>
              <a:rPr lang="en-US" sz="2800" dirty="0"/>
              <a:t>movement and</a:t>
            </a:r>
            <a:r>
              <a:rPr sz="2800" dirty="0"/>
              <a:t> rehearse DR regularly to validate data freshness and failover steps.</a:t>
            </a:r>
          </a:p>
          <a:p>
            <a:r>
              <a:rPr sz="2800" b="1" dirty="0"/>
              <a:t>Journey SLOs: </a:t>
            </a:r>
            <a:r>
              <a:rPr sz="2800" dirty="0"/>
              <a:t>Set simple latency/error targets for the highest‑value authentication flows and alert on those signals to improve incident response and capacity planning.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41B697-2A3D-1015-885E-1D6E96BA85CB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2355033" y="4539217"/>
            <a:ext cx="10696353" cy="2915100"/>
          </a:xfrm>
        </p:spPr>
        <p:txBody>
          <a:bodyPr/>
          <a:lstStyle/>
          <a:p>
            <a:r>
              <a:rPr sz="2800" b="1" dirty="0"/>
              <a:t>Credential and token lifecycle</a:t>
            </a:r>
            <a:r>
              <a:rPr sz="2800" dirty="0"/>
              <a:t>: Establish routine rotation for privileged accounts and client </a:t>
            </a:r>
            <a:r>
              <a:rPr lang="en-US" sz="2800" dirty="0"/>
              <a:t>credentials and</a:t>
            </a:r>
            <a:r>
              <a:rPr sz="2800" dirty="0"/>
              <a:t> agree on a practical approach to token revocation during incidents.</a:t>
            </a:r>
          </a:p>
          <a:p>
            <a:r>
              <a:rPr sz="2800" b="1" dirty="0"/>
              <a:t>Simplify journeys and custom logic</a:t>
            </a:r>
            <a:r>
              <a:rPr sz="2800" dirty="0"/>
              <a:t>: Break large journeys into reusable building blocks and reduce heavy scripting to improve testability and long‑term maintainability.</a:t>
            </a:r>
          </a:p>
          <a:p>
            <a:r>
              <a:rPr sz="2800" b="1" dirty="0"/>
              <a:t>Reduce key‑person dependency</a:t>
            </a:r>
            <a:r>
              <a:rPr sz="2800" dirty="0"/>
              <a:t>: Convert recurring scenarios into playbooks, track a few governance health signals, and build coverage so decisions aren’t bottlenecked on a few experts.</a:t>
            </a:r>
          </a:p>
        </p:txBody>
      </p:sp>
      <p:sp>
        <p:nvSpPr>
          <p:cNvPr id="11" name="Google Shape;2197;p272">
            <a:extLst>
              <a:ext uri="{FF2B5EF4-FFF2-40B4-BE49-F238E27FC236}">
                <a16:creationId xmlns:a16="http://schemas.microsoft.com/office/drawing/2014/main" id="{A5E7387C-07B7-D125-BB7A-5930169F1F62}"/>
              </a:ext>
            </a:extLst>
          </p:cNvPr>
          <p:cNvSpPr txBox="1">
            <a:spLocks/>
          </p:cNvSpPr>
          <p:nvPr/>
        </p:nvSpPr>
        <p:spPr>
          <a:xfrm>
            <a:off x="12927094" y="3171365"/>
            <a:ext cx="10464534" cy="25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Montserrat Medium"/>
              <a:buNone/>
              <a:defRPr sz="350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Montserrat"/>
              <a:buNone/>
              <a:defRPr sz="100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4400" b="1" dirty="0"/>
              <a:t> Experience, Security &amp; Governance</a:t>
            </a:r>
          </a:p>
        </p:txBody>
      </p:sp>
    </p:spTree>
    <p:extLst>
      <p:ext uri="{BB962C8B-B14F-4D97-AF65-F5344CB8AC3E}">
        <p14:creationId xmlns:p14="http://schemas.microsoft.com/office/powerpoint/2010/main" val="376811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>
          <a:extLst>
            <a:ext uri="{FF2B5EF4-FFF2-40B4-BE49-F238E27FC236}">
              <a16:creationId xmlns:a16="http://schemas.microsoft.com/office/drawing/2014/main" id="{2F0570B8-0E74-DEF8-5C6B-8FCC2393A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>
            <a:extLst>
              <a:ext uri="{FF2B5EF4-FFF2-40B4-BE49-F238E27FC236}">
                <a16:creationId xmlns:a16="http://schemas.microsoft.com/office/drawing/2014/main" id="{0CC37C62-461A-E2A6-A477-1208003E370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7315" y="878435"/>
            <a:ext cx="16935713" cy="1184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7200" dirty="0"/>
              <a:t>How to Read the Maturity Scores</a:t>
            </a:r>
            <a:endParaRPr sz="7200" dirty="0"/>
          </a:p>
        </p:txBody>
      </p:sp>
      <p:sp>
        <p:nvSpPr>
          <p:cNvPr id="2" name="Google Shape;2136;p266">
            <a:extLst>
              <a:ext uri="{FF2B5EF4-FFF2-40B4-BE49-F238E27FC236}">
                <a16:creationId xmlns:a16="http://schemas.microsoft.com/office/drawing/2014/main" id="{F827935A-086E-628E-46CB-C72C397C6C2E}"/>
              </a:ext>
            </a:extLst>
          </p:cNvPr>
          <p:cNvSpPr txBox="1">
            <a:spLocks/>
          </p:cNvSpPr>
          <p:nvPr/>
        </p:nvSpPr>
        <p:spPr>
          <a:xfrm>
            <a:off x="2325831" y="2114823"/>
            <a:ext cx="21330900" cy="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rPr lang="en-US" dirty="0"/>
              <a:t>How to interpret the 1–4 ratings</a:t>
            </a:r>
          </a:p>
        </p:txBody>
      </p:sp>
      <p:graphicFrame>
        <p:nvGraphicFramePr>
          <p:cNvPr id="14" name="Google Shape;2300;p280">
            <a:extLst>
              <a:ext uri="{FF2B5EF4-FFF2-40B4-BE49-F238E27FC236}">
                <a16:creationId xmlns:a16="http://schemas.microsoft.com/office/drawing/2014/main" id="{679387A9-01D4-304C-2FAB-F3F1DDC74B43}"/>
              </a:ext>
            </a:extLst>
          </p:cNvPr>
          <p:cNvGraphicFramePr/>
          <p:nvPr/>
        </p:nvGraphicFramePr>
        <p:xfrm>
          <a:off x="2325190" y="3086359"/>
          <a:ext cx="19777165" cy="6420925"/>
        </p:xfrm>
        <a:graphic>
          <a:graphicData uri="http://schemas.openxmlformats.org/drawingml/2006/table">
            <a:tbl>
              <a:tblPr>
                <a:noFill/>
                <a:tableStyleId>{C29AF97D-5D5A-4FE7-8121-D4BA025E8489}</a:tableStyleId>
              </a:tblPr>
              <a:tblGrid>
                <a:gridCol w="2043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3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Level</a:t>
                      </a:r>
                      <a:endParaRPr sz="3200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Label</a:t>
                      </a:r>
                      <a:endParaRPr sz="32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Description</a:t>
                      </a:r>
                      <a:endParaRPr sz="32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4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5400" dirty="0"/>
                        <a:t>🧪 </a:t>
                      </a:r>
                      <a:r>
                        <a:rPr lang="en-US" sz="32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Initial / Ad-hoc</a:t>
                      </a:r>
                      <a:endParaRPr sz="32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Practices are reactive and inconsistent; success depends heavily on individuals.</a:t>
                      </a: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4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5400" dirty="0"/>
                        <a:t>🌱 </a:t>
                      </a:r>
                      <a:r>
                        <a:rPr lang="en-US" sz="32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Emerging</a:t>
                      </a:r>
                      <a:endParaRPr sz="32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Good practices exist in places, but they aren’t yet consistent or fully documented across teams/environments.</a:t>
                      </a: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4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5400" dirty="0"/>
                        <a:t>⚙️ </a:t>
                      </a:r>
                      <a:r>
                        <a:rPr lang="en-US" sz="32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Competent</a:t>
                      </a:r>
                      <a:endParaRPr sz="32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Practices are defined, repeatable and generally followed; gaps tend to be known and manageable.</a:t>
                      </a: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4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5400" dirty="0"/>
                        <a:t>🚀</a:t>
                      </a:r>
                      <a:r>
                        <a:rPr lang="en-US" sz="3200" dirty="0"/>
                        <a:t>  </a:t>
                      </a:r>
                      <a:r>
                        <a:rPr lang="en-US" sz="32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Optimized / Proactive</a:t>
                      </a:r>
                      <a:endParaRPr sz="32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Practices are measured, continuously improved and tightly integrated into planning, automation and operations.</a:t>
                      </a: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Google Shape;2202;p272">
            <a:extLst>
              <a:ext uri="{FF2B5EF4-FFF2-40B4-BE49-F238E27FC236}">
                <a16:creationId xmlns:a16="http://schemas.microsoft.com/office/drawing/2014/main" id="{303530E2-899C-4A9A-4A77-1F0F792EC3C2}"/>
              </a:ext>
            </a:extLst>
          </p:cNvPr>
          <p:cNvSpPr txBox="1">
            <a:spLocks/>
          </p:cNvSpPr>
          <p:nvPr/>
        </p:nvSpPr>
        <p:spPr>
          <a:xfrm>
            <a:off x="6208954" y="9758226"/>
            <a:ext cx="11948417" cy="29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2800" b="1" dirty="0"/>
              <a:t>Pillar-level view: </a:t>
            </a:r>
            <a:r>
              <a:rPr lang="en-US" sz="2800" dirty="0"/>
              <a:t>Scores apply at a pillar level, not to individual teams or applications.</a:t>
            </a:r>
          </a:p>
          <a:p>
            <a:r>
              <a:rPr lang="en-US" sz="2800" b="1" dirty="0"/>
              <a:t>Evidence-based: </a:t>
            </a:r>
            <a:r>
              <a:rPr lang="en-US" sz="2800" dirty="0"/>
              <a:t>Ratings are based on what we saw in workshops, artifacts and support cases, mapped to </a:t>
            </a:r>
            <a:br>
              <a:rPr lang="en-US" sz="2800" dirty="0"/>
            </a:br>
            <a:r>
              <a:rPr lang="en-US" sz="2800" dirty="0"/>
              <a:t>Ping Well-Architected best practices.</a:t>
            </a:r>
          </a:p>
          <a:p>
            <a:r>
              <a:rPr lang="en-US" sz="2800" b="1" dirty="0"/>
              <a:t>Directional, not a grade: </a:t>
            </a:r>
            <a:r>
              <a:rPr lang="en-US" sz="2800" dirty="0"/>
              <a:t>The goal is to highlight strengths and focus areas, not to assign a pass/fail label.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3BFDB4-9571-5EC5-0C29-D5D162640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03" y="470262"/>
            <a:ext cx="1996384" cy="173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5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>
          <a:extLst>
            <a:ext uri="{FF2B5EF4-FFF2-40B4-BE49-F238E27FC236}">
              <a16:creationId xmlns:a16="http://schemas.microsoft.com/office/drawing/2014/main" id="{2E131A4B-4950-7F15-0276-4509EB3B7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>
            <a:extLst>
              <a:ext uri="{FF2B5EF4-FFF2-40B4-BE49-F238E27FC236}">
                <a16:creationId xmlns:a16="http://schemas.microsoft.com/office/drawing/2014/main" id="{DA1BEBF3-179E-E0AD-F31A-BDCE20684EAD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609966" y="814639"/>
            <a:ext cx="16935713" cy="1184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7200" dirty="0"/>
              <a:t>Pillar Maturity Snapshot</a:t>
            </a:r>
            <a:endParaRPr sz="7200" dirty="0"/>
          </a:p>
        </p:txBody>
      </p:sp>
      <p:sp>
        <p:nvSpPr>
          <p:cNvPr id="2" name="Google Shape;2136;p266">
            <a:extLst>
              <a:ext uri="{FF2B5EF4-FFF2-40B4-BE49-F238E27FC236}">
                <a16:creationId xmlns:a16="http://schemas.microsoft.com/office/drawing/2014/main" id="{0EC54DF5-2861-B4DB-72AF-968AA0980EFE}"/>
              </a:ext>
            </a:extLst>
          </p:cNvPr>
          <p:cNvSpPr txBox="1">
            <a:spLocks/>
          </p:cNvSpPr>
          <p:nvPr/>
        </p:nvSpPr>
        <p:spPr>
          <a:xfrm>
            <a:off x="2559748" y="2093558"/>
            <a:ext cx="21330900" cy="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rPr lang="en-US" dirty="0"/>
              <a:t>Where each pillar lands on the 1–4 scale</a:t>
            </a:r>
          </a:p>
        </p:txBody>
      </p:sp>
      <p:graphicFrame>
        <p:nvGraphicFramePr>
          <p:cNvPr id="14" name="Google Shape;2300;p280">
            <a:extLst>
              <a:ext uri="{FF2B5EF4-FFF2-40B4-BE49-F238E27FC236}">
                <a16:creationId xmlns:a16="http://schemas.microsoft.com/office/drawing/2014/main" id="{6F6B92B3-F937-E812-0BBD-B47F81AE6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8985523"/>
              </p:ext>
            </p:extLst>
          </p:nvPr>
        </p:nvGraphicFramePr>
        <p:xfrm>
          <a:off x="850606" y="2926079"/>
          <a:ext cx="22051924" cy="8200939"/>
        </p:xfrm>
        <a:graphic>
          <a:graphicData uri="http://schemas.openxmlformats.org/drawingml/2006/table">
            <a:tbl>
              <a:tblPr>
                <a:noFill/>
                <a:tableStyleId>{C29AF97D-5D5A-4FE7-8121-D4BA025E8489}</a:tableStyleId>
              </a:tblPr>
              <a:tblGrid>
                <a:gridCol w="3745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0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4729">
                  <a:extLst>
                    <a:ext uri="{9D8B030D-6E8A-4147-A177-3AD203B41FA5}">
                      <a16:colId xmlns:a16="http://schemas.microsoft.com/office/drawing/2014/main" val="890907298"/>
                    </a:ext>
                  </a:extLst>
                </a:gridCol>
              </a:tblGrid>
              <a:tr h="76399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Pillar</a:t>
                      </a:r>
                      <a:endParaRPr sz="3200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Score (1-4)</a:t>
                      </a:r>
                      <a:endParaRPr sz="32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Label</a:t>
                      </a:r>
                      <a:endParaRPr sz="32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Availability &amp; Resiliency</a:t>
                      </a:r>
                      <a:endParaRPr sz="3200" b="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3200" b="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b="0" dirty="0"/>
                        <a:t>⚙️</a:t>
                      </a:r>
                      <a:r>
                        <a:rPr lang="en-US" sz="2400" b="0" dirty="0"/>
                        <a:t> </a:t>
                      </a:r>
                      <a:r>
                        <a:rPr lang="en-US" sz="32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Competent</a:t>
                      </a: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Solid multi–data center design and monitoring; rollout safety and data sync need tightening.</a:t>
                      </a: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Security</a:t>
                      </a:r>
                      <a:endParaRPr sz="3200" b="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3200" b="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b="0" dirty="0"/>
                        <a:t>⚙️</a:t>
                      </a:r>
                      <a:r>
                        <a:rPr lang="en-US" sz="2400" b="0" dirty="0"/>
                        <a:t> </a:t>
                      </a:r>
                      <a:r>
                        <a:rPr lang="en-US" sz="32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Competent</a:t>
                      </a: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Strong layered defenses and patterns, with gaps in credential and token lifecycle.</a:t>
                      </a: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Performance</a:t>
                      </a:r>
                      <a:endParaRPr sz="3200" b="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3200" b="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b="0" dirty="0"/>
                        <a:t>⚙️</a:t>
                      </a:r>
                      <a:r>
                        <a:rPr lang="en-US" sz="2400" b="0" dirty="0"/>
                        <a:t> </a:t>
                      </a:r>
                      <a:r>
                        <a:rPr lang="en-US" sz="32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Competent</a:t>
                      </a: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Deep visibility and disciplined testing; missing only pipeline gates and full end-to-end tracing.</a:t>
                      </a: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Deployment Automation</a:t>
                      </a:r>
                      <a:endParaRPr sz="3200" b="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3200" b="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b="0" dirty="0"/>
                        <a:t>⚙️</a:t>
                      </a:r>
                      <a:r>
                        <a:rPr lang="en-US" sz="2400" b="0" dirty="0"/>
                        <a:t> </a:t>
                      </a:r>
                      <a:r>
                        <a:rPr lang="en-US" sz="32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Competent</a:t>
                      </a: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Config-as-code and staged promotion are in place; rollout patterns and automated checks can mature further.</a:t>
                      </a: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8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Experiences</a:t>
                      </a: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3200" b="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287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b="0" dirty="0"/>
                        <a:t>⚙️</a:t>
                      </a:r>
                      <a:r>
                        <a:rPr lang="en-US" sz="2400" b="0" dirty="0"/>
                        <a:t> </a:t>
                      </a:r>
                      <a:r>
                        <a:rPr lang="en-US" sz="32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Competent</a:t>
                      </a:r>
                    </a:p>
                  </a:txBody>
                  <a:tcPr marL="18287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Rich, risk-aware journeys and strong testing; complexity and custom code make change harder than it needs to be.</a:t>
                      </a:r>
                    </a:p>
                  </a:txBody>
                  <a:tcPr marL="18287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643390"/>
                  </a:ext>
                </a:extLst>
              </a:tr>
              <a:tr h="798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Governance</a:t>
                      </a:r>
                    </a:p>
                  </a:txBody>
                  <a:tcPr marL="18287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3200" b="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287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000" b="0" dirty="0"/>
                        <a:t>🌱</a:t>
                      </a:r>
                      <a:r>
                        <a:rPr lang="en-US" sz="3200" b="0" dirty="0"/>
                        <a:t> </a:t>
                      </a:r>
                      <a:r>
                        <a:rPr lang="en-US" sz="32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Emerging</a:t>
                      </a:r>
                    </a:p>
                  </a:txBody>
                  <a:tcPr marL="18287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Good corporate controls and change process; token decisions, metrics, and shared ownership are still very person-dependent.</a:t>
                      </a:r>
                    </a:p>
                  </a:txBody>
                  <a:tcPr marL="18287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555488"/>
                  </a:ext>
                </a:extLst>
              </a:tr>
            </a:tbl>
          </a:graphicData>
        </a:graphic>
      </p:graphicFrame>
      <p:sp>
        <p:nvSpPr>
          <p:cNvPr id="3" name="Google Shape;2202;p272">
            <a:extLst>
              <a:ext uri="{FF2B5EF4-FFF2-40B4-BE49-F238E27FC236}">
                <a16:creationId xmlns:a16="http://schemas.microsoft.com/office/drawing/2014/main" id="{4A5156E8-F706-D06D-FFF0-7BDA14D03C9E}"/>
              </a:ext>
            </a:extLst>
          </p:cNvPr>
          <p:cNvSpPr txBox="1">
            <a:spLocks/>
          </p:cNvSpPr>
          <p:nvPr/>
        </p:nvSpPr>
        <p:spPr>
          <a:xfrm>
            <a:off x="5511458" y="11592931"/>
            <a:ext cx="14243836" cy="1378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sz="2800" b="1"/>
              <a:t>Not a team scorecard: Ratings describe pillar maturity at a platform level—not individual applications or teams.</a:t>
            </a:r>
          </a:p>
          <a:p>
            <a:r>
              <a:rPr sz="2800" b="1"/>
              <a:t>Relative signal: Use the snapshot to see which pillars are strongest today and where focus will yield the most benefit.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245D05-37D3-814A-CB18-E17323F5D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5" y="324937"/>
            <a:ext cx="2180907" cy="170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8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>
          <a:extLst>
            <a:ext uri="{FF2B5EF4-FFF2-40B4-BE49-F238E27FC236}">
              <a16:creationId xmlns:a16="http://schemas.microsoft.com/office/drawing/2014/main" id="{38643B08-C7C1-8E6F-FD57-8020D2A8C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>
            <a:extLst>
              <a:ext uri="{FF2B5EF4-FFF2-40B4-BE49-F238E27FC236}">
                <a16:creationId xmlns:a16="http://schemas.microsoft.com/office/drawing/2014/main" id="{CAF4D7AA-B0E0-E9E1-0EAA-D18233887042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7316" y="878435"/>
            <a:ext cx="14869958" cy="1184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7200" dirty="0"/>
              <a:t>Next Steps &amp; Closing Remarks</a:t>
            </a:r>
            <a:endParaRPr sz="7200" dirty="0"/>
          </a:p>
        </p:txBody>
      </p:sp>
      <p:sp>
        <p:nvSpPr>
          <p:cNvPr id="2196" name="Google Shape;2196;p272">
            <a:extLst>
              <a:ext uri="{FF2B5EF4-FFF2-40B4-BE49-F238E27FC236}">
                <a16:creationId xmlns:a16="http://schemas.microsoft.com/office/drawing/2014/main" id="{1E9DD6B4-6ECE-D5D0-EF00-060ECD6302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618975" y="4050125"/>
            <a:ext cx="9496746" cy="291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sz="3200" b="1" dirty="0"/>
              <a:t>Appreciation</a:t>
            </a:r>
            <a:r>
              <a:rPr sz="3200" dirty="0"/>
              <a:t>: Thanks for the time and transparency during the workshops—your input made the assessment more accurate and actionable.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sz="3200" b="1" dirty="0"/>
              <a:t>Partnership</a:t>
            </a:r>
            <a:r>
              <a:rPr sz="3200" dirty="0"/>
              <a:t>: The collaboration across teams and the willingness to explore real scenarios made the findings stronger.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sz="3200" b="1" dirty="0"/>
              <a:t>Looking ahead</a:t>
            </a:r>
            <a:r>
              <a:rPr sz="3200" dirty="0"/>
              <a:t>: Wishing you a restful break and a strong start to the next phase of this work.</a:t>
            </a:r>
          </a:p>
        </p:txBody>
      </p:sp>
      <p:sp>
        <p:nvSpPr>
          <p:cNvPr id="2197" name="Google Shape;2197;p272">
            <a:extLst>
              <a:ext uri="{FF2B5EF4-FFF2-40B4-BE49-F238E27FC236}">
                <a16:creationId xmlns:a16="http://schemas.microsoft.com/office/drawing/2014/main" id="{1E4DF591-A955-223A-C0F1-8DD30B65AB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369037" y="2933905"/>
            <a:ext cx="7074000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/>
              <a:t>Closing Thoughts</a:t>
            </a:r>
            <a:endParaRPr sz="4400" b="1" dirty="0"/>
          </a:p>
        </p:txBody>
      </p:sp>
      <p:sp>
        <p:nvSpPr>
          <p:cNvPr id="2198" name="Google Shape;2198;p272">
            <a:extLst>
              <a:ext uri="{FF2B5EF4-FFF2-40B4-BE49-F238E27FC236}">
                <a16:creationId xmlns:a16="http://schemas.microsoft.com/office/drawing/2014/main" id="{98B74187-C2D0-29BC-391D-9C391F19145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747466" y="3880003"/>
            <a:ext cx="10671901" cy="291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sz="3200" b="1" dirty="0"/>
              <a:t>Follow‑up session</a:t>
            </a:r>
            <a:r>
              <a:rPr sz="3200" dirty="0"/>
              <a:t>: Schedule a short working session to confirm open assumptions, close remaining evidence gaps, and validate a few scenario details.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sz="3200" b="1" dirty="0"/>
              <a:t>Refine the readout</a:t>
            </a:r>
            <a:r>
              <a:rPr sz="3200" dirty="0"/>
              <a:t>: Incorporate your feedback and the follow‑up inputs to finalize maturity views, recommendations, and prioritization.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sz="3200" b="1" dirty="0"/>
              <a:t>Executive readout</a:t>
            </a:r>
            <a:r>
              <a:rPr sz="3200" dirty="0"/>
              <a:t>: Present the finalized story to leadership with priorities, trade‑offs, and options for next steps.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sz="3200" b="1" dirty="0"/>
              <a:t>Ongoing questions</a:t>
            </a:r>
            <a:r>
              <a:rPr sz="3200" dirty="0"/>
              <a:t>: Share additional questions or context afterward and we’ll fold it into the final recommendations and next‑step plan.</a:t>
            </a:r>
          </a:p>
        </p:txBody>
      </p:sp>
      <p:sp>
        <p:nvSpPr>
          <p:cNvPr id="2199" name="Google Shape;2199;p272">
            <a:extLst>
              <a:ext uri="{FF2B5EF4-FFF2-40B4-BE49-F238E27FC236}">
                <a16:creationId xmlns:a16="http://schemas.microsoft.com/office/drawing/2014/main" id="{6D81E434-38DD-A30B-EBBB-6ABBA79F3225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4220527" y="2912640"/>
            <a:ext cx="7074000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Next Steps</a:t>
            </a:r>
            <a:endParaRPr sz="4400" b="1" dirty="0"/>
          </a:p>
        </p:txBody>
      </p:sp>
      <p:sp>
        <p:nvSpPr>
          <p:cNvPr id="2" name="Google Shape;2136;p266">
            <a:extLst>
              <a:ext uri="{FF2B5EF4-FFF2-40B4-BE49-F238E27FC236}">
                <a16:creationId xmlns:a16="http://schemas.microsoft.com/office/drawing/2014/main" id="{86A5B5BA-49AF-8411-BE11-B8DE8AFF093F}"/>
              </a:ext>
            </a:extLst>
          </p:cNvPr>
          <p:cNvSpPr txBox="1">
            <a:spLocks/>
          </p:cNvSpPr>
          <p:nvPr/>
        </p:nvSpPr>
        <p:spPr>
          <a:xfrm>
            <a:off x="2538482" y="2114823"/>
            <a:ext cx="9646429" cy="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rPr lang="en-US" dirty="0"/>
              <a:t>Where we go from here.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99D5-F191-8624-A407-E5B1437FAE5D}"/>
              </a:ext>
            </a:extLst>
          </p:cNvPr>
          <p:cNvCxnSpPr>
            <a:cxnSpLocks/>
          </p:cNvCxnSpPr>
          <p:nvPr/>
        </p:nvCxnSpPr>
        <p:spPr>
          <a:xfrm>
            <a:off x="12206179" y="3785190"/>
            <a:ext cx="0" cy="8846288"/>
          </a:xfrm>
          <a:prstGeom prst="line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169E75E-A350-1E69-CDBF-2482B9774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20" y="402202"/>
            <a:ext cx="2214931" cy="218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3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>
          <a:extLst>
            <a:ext uri="{FF2B5EF4-FFF2-40B4-BE49-F238E27FC236}">
              <a16:creationId xmlns:a16="http://schemas.microsoft.com/office/drawing/2014/main" id="{81AB1492-EBA4-D3E1-7C78-7646925E2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>
            <a:extLst>
              <a:ext uri="{FF2B5EF4-FFF2-40B4-BE49-F238E27FC236}">
                <a16:creationId xmlns:a16="http://schemas.microsoft.com/office/drawing/2014/main" id="{025D7427-E9C0-29A8-F378-87BAD3E6CE8D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7316" y="878435"/>
            <a:ext cx="11595131" cy="1184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7200" dirty="0"/>
              <a:t>Objectives &amp; Context</a:t>
            </a:r>
            <a:endParaRPr sz="7200" dirty="0"/>
          </a:p>
        </p:txBody>
      </p:sp>
      <p:sp>
        <p:nvSpPr>
          <p:cNvPr id="2196" name="Google Shape;2196;p272">
            <a:extLst>
              <a:ext uri="{FF2B5EF4-FFF2-40B4-BE49-F238E27FC236}">
                <a16:creationId xmlns:a16="http://schemas.microsoft.com/office/drawing/2014/main" id="{292F45EA-C8C2-40B1-ED41-887190D8BF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099" y="4050125"/>
            <a:ext cx="10453677" cy="291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200" b="1" dirty="0"/>
              <a:t>Executive summary</a:t>
            </a:r>
            <a:r>
              <a:rPr lang="en-US" sz="3200" dirty="0"/>
              <a:t>: Share high-level findings and themes from the Ping Well-Architected review across the six pillars.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200" b="1" dirty="0"/>
              <a:t>Shared understanding</a:t>
            </a:r>
            <a:r>
              <a:rPr lang="en-US" sz="3200" dirty="0"/>
              <a:t>: Align on where your SAMPLE platform is strong today, where there are risks, and which areas we’d focus on first.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200" b="1" dirty="0"/>
              <a:t>Decision support</a:t>
            </a:r>
            <a:r>
              <a:rPr lang="en-US" sz="3200" dirty="0"/>
              <a:t>: Give leaders a clear, simple view that helps with prioritization and planning.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200" b="1" dirty="0"/>
              <a:t>Next steps</a:t>
            </a:r>
            <a:r>
              <a:rPr lang="en-US" sz="3200" dirty="0"/>
              <a:t>: Agree on where follow-up “lens” sessions would be most useful so we can dive deeper into the how (DR, upgrades, CTS, journeys, etc.).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200" b="1" dirty="0"/>
              <a:t>Bidirectional feedback</a:t>
            </a:r>
            <a:r>
              <a:rPr lang="en-US" sz="3200" dirty="0"/>
              <a:t>: Capture your feedback and asks for Ping so we leave with clear “Ping takeaways” alongside your own action areas.</a:t>
            </a:r>
          </a:p>
        </p:txBody>
      </p:sp>
      <p:sp>
        <p:nvSpPr>
          <p:cNvPr id="2197" name="Google Shape;2197;p272">
            <a:extLst>
              <a:ext uri="{FF2B5EF4-FFF2-40B4-BE49-F238E27FC236}">
                <a16:creationId xmlns:a16="http://schemas.microsoft.com/office/drawing/2014/main" id="{CB47E26B-49AF-EEA5-ACF7-232D41FE26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31233" y="3146556"/>
            <a:ext cx="8559807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/>
              <a:t>Session objectives</a:t>
            </a:r>
            <a:endParaRPr sz="4400" b="1" dirty="0"/>
          </a:p>
        </p:txBody>
      </p:sp>
      <p:sp>
        <p:nvSpPr>
          <p:cNvPr id="2198" name="Google Shape;2198;p272">
            <a:extLst>
              <a:ext uri="{FF2B5EF4-FFF2-40B4-BE49-F238E27FC236}">
                <a16:creationId xmlns:a16="http://schemas.microsoft.com/office/drawing/2014/main" id="{7ED63C37-2482-AA0C-3D2A-9FD1AFE9167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400748" y="4050125"/>
            <a:ext cx="10842023" cy="291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200" b="1" dirty="0"/>
              <a:t>Current state &amp; gaps</a:t>
            </a:r>
            <a:r>
              <a:rPr lang="en-US" sz="3200" dirty="0"/>
              <a:t>: A concise picture of what’s working well today and where we see room to improve.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200" b="1" dirty="0"/>
              <a:t>Level of detail</a:t>
            </a:r>
            <a:r>
              <a:rPr lang="en-US" sz="3200" dirty="0"/>
              <a:t>: A high-level “what and why” view of priorities; detailed “how we do it” options will come in the follow-up lens sessions.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200" b="1" dirty="0"/>
              <a:t>Tailored guidance</a:t>
            </a:r>
            <a:r>
              <a:rPr lang="en-US" sz="3200" dirty="0"/>
              <a:t>: Practical recommendations for near-term improvements and longer-range direction, specific to your environment.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200" b="1" dirty="0"/>
              <a:t>Ping takeaways</a:t>
            </a:r>
            <a:r>
              <a:rPr lang="en-US" sz="3200" dirty="0"/>
              <a:t>: A clear list of your pain points and improvement ideas that Ping will carry into product, documentation, and partnership updates.</a:t>
            </a:r>
          </a:p>
          <a:p>
            <a:r>
              <a:rPr lang="en-US" sz="3200" b="1" dirty="0"/>
              <a:t>Pillar maturity snapshot</a:t>
            </a:r>
            <a:r>
              <a:rPr lang="en-US" sz="3200" dirty="0"/>
              <a:t>: Directional 1–4 maturity scores for each pillar, with a short, high-level rationale – more “guidance” than hard grades.</a:t>
            </a:r>
          </a:p>
        </p:txBody>
      </p:sp>
      <p:sp>
        <p:nvSpPr>
          <p:cNvPr id="2199" name="Google Shape;2199;p272">
            <a:extLst>
              <a:ext uri="{FF2B5EF4-FFF2-40B4-BE49-F238E27FC236}">
                <a16:creationId xmlns:a16="http://schemas.microsoft.com/office/drawing/2014/main" id="{2CBE53C3-F91E-4EA6-23E8-A52F72B19302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13662239" y="3167821"/>
            <a:ext cx="8559807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What the review delivers</a:t>
            </a:r>
            <a:endParaRPr sz="4400" b="1" dirty="0"/>
          </a:p>
        </p:txBody>
      </p:sp>
      <p:sp>
        <p:nvSpPr>
          <p:cNvPr id="2" name="Google Shape;2136;p266">
            <a:extLst>
              <a:ext uri="{FF2B5EF4-FFF2-40B4-BE49-F238E27FC236}">
                <a16:creationId xmlns:a16="http://schemas.microsoft.com/office/drawing/2014/main" id="{07A29A13-84F2-AA41-BF1E-83FF6845A418}"/>
              </a:ext>
            </a:extLst>
          </p:cNvPr>
          <p:cNvSpPr txBox="1">
            <a:spLocks/>
          </p:cNvSpPr>
          <p:nvPr/>
        </p:nvSpPr>
        <p:spPr>
          <a:xfrm>
            <a:off x="2325831" y="2114823"/>
            <a:ext cx="21330900" cy="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rPr lang="en-US" dirty="0"/>
              <a:t>Why we’re here and what you’ll walk away with.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59AA53-4CF9-317B-7785-4A4015F4F116}"/>
              </a:ext>
            </a:extLst>
          </p:cNvPr>
          <p:cNvCxnSpPr>
            <a:cxnSpLocks/>
          </p:cNvCxnSpPr>
          <p:nvPr/>
        </p:nvCxnSpPr>
        <p:spPr>
          <a:xfrm>
            <a:off x="11525695" y="3423683"/>
            <a:ext cx="0" cy="8846288"/>
          </a:xfrm>
          <a:prstGeom prst="line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A74989AA-5311-AF57-4175-2199B0C4D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6" y="474079"/>
            <a:ext cx="2090058" cy="165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4">
          <a:extLst>
            <a:ext uri="{FF2B5EF4-FFF2-40B4-BE49-F238E27FC236}">
              <a16:creationId xmlns:a16="http://schemas.microsoft.com/office/drawing/2014/main" id="{D638F7EC-B600-04D4-18E3-3EB200D8F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5" name="Google Shape;3345;p327">
            <a:extLst>
              <a:ext uri="{FF2B5EF4-FFF2-40B4-BE49-F238E27FC236}">
                <a16:creationId xmlns:a16="http://schemas.microsoft.com/office/drawing/2014/main" id="{3C9C3015-C90D-06BE-E390-53BB2B046812}"/>
              </a:ext>
            </a:extLst>
          </p:cNvPr>
          <p:cNvGrpSpPr/>
          <p:nvPr/>
        </p:nvGrpSpPr>
        <p:grpSpPr>
          <a:xfrm>
            <a:off x="8216879" y="926770"/>
            <a:ext cx="7953262" cy="7953262"/>
            <a:chOff x="1190625" y="238125"/>
            <a:chExt cx="5198550" cy="5198550"/>
          </a:xfrm>
        </p:grpSpPr>
        <p:sp>
          <p:nvSpPr>
            <p:cNvPr id="3346" name="Google Shape;3346;p327">
              <a:extLst>
                <a:ext uri="{FF2B5EF4-FFF2-40B4-BE49-F238E27FC236}">
                  <a16:creationId xmlns:a16="http://schemas.microsoft.com/office/drawing/2014/main" id="{F9E2A0A4-3773-4D05-9FCF-2DF44AA08068}"/>
                </a:ext>
              </a:extLst>
            </p:cNvPr>
            <p:cNvSpPr/>
            <p:nvPr/>
          </p:nvSpPr>
          <p:spPr>
            <a:xfrm>
              <a:off x="1190625" y="238125"/>
              <a:ext cx="5198550" cy="5198550"/>
            </a:xfrm>
            <a:custGeom>
              <a:avLst/>
              <a:gdLst/>
              <a:ahLst/>
              <a:cxnLst/>
              <a:rect l="l" t="t" r="r" b="b"/>
              <a:pathLst>
                <a:path w="207942" h="207942" extrusionOk="0">
                  <a:moveTo>
                    <a:pt x="0" y="0"/>
                  </a:moveTo>
                  <a:lnTo>
                    <a:pt x="0" y="207942"/>
                  </a:lnTo>
                  <a:lnTo>
                    <a:pt x="207942" y="207942"/>
                  </a:lnTo>
                  <a:lnTo>
                    <a:pt x="207942" y="0"/>
                  </a:lnTo>
                  <a:close/>
                </a:path>
              </a:pathLst>
            </a:custGeom>
            <a:solidFill>
              <a:srgbClr val="BD1B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27">
              <a:extLst>
                <a:ext uri="{FF2B5EF4-FFF2-40B4-BE49-F238E27FC236}">
                  <a16:creationId xmlns:a16="http://schemas.microsoft.com/office/drawing/2014/main" id="{115A9AE6-E437-345B-733A-482DA4A12A74}"/>
                </a:ext>
              </a:extLst>
            </p:cNvPr>
            <p:cNvSpPr/>
            <p:nvPr/>
          </p:nvSpPr>
          <p:spPr>
            <a:xfrm>
              <a:off x="1758975" y="2181675"/>
              <a:ext cx="4196300" cy="2911225"/>
            </a:xfrm>
            <a:custGeom>
              <a:avLst/>
              <a:gdLst/>
              <a:ahLst/>
              <a:cxnLst/>
              <a:rect l="l" t="t" r="r" b="b"/>
              <a:pathLst>
                <a:path w="167852" h="116449" extrusionOk="0">
                  <a:moveTo>
                    <a:pt x="56617" y="1"/>
                  </a:moveTo>
                  <a:cubicBezTo>
                    <a:pt x="52291" y="1"/>
                    <a:pt x="48687" y="3716"/>
                    <a:pt x="48687" y="8263"/>
                  </a:cubicBezTo>
                  <a:cubicBezTo>
                    <a:pt x="48687" y="12865"/>
                    <a:pt x="52070" y="16580"/>
                    <a:pt x="56395" y="16580"/>
                  </a:cubicBezTo>
                  <a:cubicBezTo>
                    <a:pt x="60775" y="16580"/>
                    <a:pt x="64269" y="12865"/>
                    <a:pt x="64269" y="8263"/>
                  </a:cubicBezTo>
                  <a:cubicBezTo>
                    <a:pt x="64269" y="3716"/>
                    <a:pt x="60942" y="1"/>
                    <a:pt x="56617" y="1"/>
                  </a:cubicBezTo>
                  <a:close/>
                  <a:moveTo>
                    <a:pt x="21571" y="15361"/>
                  </a:moveTo>
                  <a:cubicBezTo>
                    <a:pt x="27117" y="15361"/>
                    <a:pt x="30388" y="19242"/>
                    <a:pt x="30388" y="25730"/>
                  </a:cubicBezTo>
                  <a:cubicBezTo>
                    <a:pt x="30388" y="29002"/>
                    <a:pt x="29945" y="30998"/>
                    <a:pt x="28836" y="32883"/>
                  </a:cubicBezTo>
                  <a:cubicBezTo>
                    <a:pt x="27061" y="35822"/>
                    <a:pt x="25453" y="36487"/>
                    <a:pt x="20074" y="36487"/>
                  </a:cubicBezTo>
                  <a:lnTo>
                    <a:pt x="13198" y="36487"/>
                  </a:lnTo>
                  <a:lnTo>
                    <a:pt x="13198" y="15361"/>
                  </a:lnTo>
                  <a:close/>
                  <a:moveTo>
                    <a:pt x="137908" y="31220"/>
                  </a:moveTo>
                  <a:cubicBezTo>
                    <a:pt x="142732" y="31220"/>
                    <a:pt x="145560" y="33992"/>
                    <a:pt x="145560" y="38816"/>
                  </a:cubicBezTo>
                  <a:cubicBezTo>
                    <a:pt x="145560" y="43585"/>
                    <a:pt x="142788" y="46080"/>
                    <a:pt x="137797" y="46080"/>
                  </a:cubicBezTo>
                  <a:cubicBezTo>
                    <a:pt x="133361" y="46080"/>
                    <a:pt x="130367" y="43973"/>
                    <a:pt x="130367" y="38816"/>
                  </a:cubicBezTo>
                  <a:cubicBezTo>
                    <a:pt x="130367" y="33992"/>
                    <a:pt x="133084" y="31220"/>
                    <a:pt x="137908" y="31220"/>
                  </a:cubicBezTo>
                  <a:close/>
                  <a:moveTo>
                    <a:pt x="1" y="4104"/>
                  </a:moveTo>
                  <a:lnTo>
                    <a:pt x="1" y="73362"/>
                  </a:lnTo>
                  <a:lnTo>
                    <a:pt x="13198" y="73362"/>
                  </a:lnTo>
                  <a:lnTo>
                    <a:pt x="13198" y="47855"/>
                  </a:lnTo>
                  <a:lnTo>
                    <a:pt x="20462" y="47855"/>
                  </a:lnTo>
                  <a:cubicBezTo>
                    <a:pt x="27727" y="47855"/>
                    <a:pt x="30555" y="47079"/>
                    <a:pt x="33549" y="45581"/>
                  </a:cubicBezTo>
                  <a:cubicBezTo>
                    <a:pt x="40702" y="41977"/>
                    <a:pt x="44861" y="34602"/>
                    <a:pt x="44861" y="25453"/>
                  </a:cubicBezTo>
                  <a:cubicBezTo>
                    <a:pt x="44861" y="17468"/>
                    <a:pt x="41534" y="11091"/>
                    <a:pt x="35434" y="7486"/>
                  </a:cubicBezTo>
                  <a:cubicBezTo>
                    <a:pt x="31719" y="5268"/>
                    <a:pt x="28337" y="4104"/>
                    <a:pt x="17246" y="4104"/>
                  </a:cubicBezTo>
                  <a:close/>
                  <a:moveTo>
                    <a:pt x="62716" y="21127"/>
                  </a:moveTo>
                  <a:lnTo>
                    <a:pt x="50129" y="23235"/>
                  </a:lnTo>
                  <a:lnTo>
                    <a:pt x="50129" y="73362"/>
                  </a:lnTo>
                  <a:lnTo>
                    <a:pt x="62716" y="73362"/>
                  </a:lnTo>
                  <a:lnTo>
                    <a:pt x="62716" y="21127"/>
                  </a:lnTo>
                  <a:close/>
                  <a:moveTo>
                    <a:pt x="82512" y="21072"/>
                  </a:moveTo>
                  <a:lnTo>
                    <a:pt x="71311" y="24455"/>
                  </a:lnTo>
                  <a:cubicBezTo>
                    <a:pt x="72420" y="27837"/>
                    <a:pt x="73030" y="31996"/>
                    <a:pt x="73030" y="36377"/>
                  </a:cubicBezTo>
                  <a:lnTo>
                    <a:pt x="73030" y="73362"/>
                  </a:lnTo>
                  <a:lnTo>
                    <a:pt x="85618" y="73362"/>
                  </a:lnTo>
                  <a:lnTo>
                    <a:pt x="85618" y="37319"/>
                  </a:lnTo>
                  <a:cubicBezTo>
                    <a:pt x="88557" y="34491"/>
                    <a:pt x="91828" y="32717"/>
                    <a:pt x="94379" y="32717"/>
                  </a:cubicBezTo>
                  <a:cubicBezTo>
                    <a:pt x="97706" y="32717"/>
                    <a:pt x="98649" y="34380"/>
                    <a:pt x="98649" y="40203"/>
                  </a:cubicBezTo>
                  <a:lnTo>
                    <a:pt x="98649" y="73362"/>
                  </a:lnTo>
                  <a:lnTo>
                    <a:pt x="111070" y="73362"/>
                  </a:lnTo>
                  <a:lnTo>
                    <a:pt x="111070" y="36099"/>
                  </a:lnTo>
                  <a:cubicBezTo>
                    <a:pt x="111070" y="32883"/>
                    <a:pt x="110792" y="30721"/>
                    <a:pt x="110127" y="28835"/>
                  </a:cubicBezTo>
                  <a:cubicBezTo>
                    <a:pt x="108630" y="24455"/>
                    <a:pt x="103916" y="21460"/>
                    <a:pt x="98538" y="21460"/>
                  </a:cubicBezTo>
                  <a:cubicBezTo>
                    <a:pt x="95710" y="21460"/>
                    <a:pt x="92438" y="22236"/>
                    <a:pt x="89887" y="23623"/>
                  </a:cubicBezTo>
                  <a:cubicBezTo>
                    <a:pt x="87780" y="24843"/>
                    <a:pt x="86172" y="26007"/>
                    <a:pt x="84287" y="27449"/>
                  </a:cubicBezTo>
                  <a:cubicBezTo>
                    <a:pt x="84287" y="25342"/>
                    <a:pt x="83621" y="23124"/>
                    <a:pt x="82512" y="21072"/>
                  </a:cubicBezTo>
                  <a:close/>
                  <a:moveTo>
                    <a:pt x="162584" y="19464"/>
                  </a:moveTo>
                  <a:cubicBezTo>
                    <a:pt x="159645" y="22236"/>
                    <a:pt x="156096" y="23845"/>
                    <a:pt x="152603" y="23845"/>
                  </a:cubicBezTo>
                  <a:cubicBezTo>
                    <a:pt x="150995" y="23845"/>
                    <a:pt x="149276" y="23456"/>
                    <a:pt x="146669" y="22736"/>
                  </a:cubicBezTo>
                  <a:cubicBezTo>
                    <a:pt x="143176" y="21848"/>
                    <a:pt x="140736" y="21460"/>
                    <a:pt x="137964" y="21460"/>
                  </a:cubicBezTo>
                  <a:cubicBezTo>
                    <a:pt x="125653" y="21460"/>
                    <a:pt x="117668" y="28225"/>
                    <a:pt x="117668" y="38705"/>
                  </a:cubicBezTo>
                  <a:cubicBezTo>
                    <a:pt x="117668" y="46247"/>
                    <a:pt x="121051" y="50960"/>
                    <a:pt x="127982" y="52846"/>
                  </a:cubicBezTo>
                  <a:cubicBezTo>
                    <a:pt x="120108" y="55064"/>
                    <a:pt x="119166" y="58113"/>
                    <a:pt x="119166" y="61440"/>
                  </a:cubicBezTo>
                  <a:cubicBezTo>
                    <a:pt x="119166" y="64934"/>
                    <a:pt x="120552" y="67207"/>
                    <a:pt x="122825" y="68095"/>
                  </a:cubicBezTo>
                  <a:cubicBezTo>
                    <a:pt x="125099" y="69093"/>
                    <a:pt x="128759" y="69592"/>
                    <a:pt x="134415" y="69703"/>
                  </a:cubicBezTo>
                  <a:lnTo>
                    <a:pt x="139793" y="69814"/>
                  </a:lnTo>
                  <a:cubicBezTo>
                    <a:pt x="144784" y="69869"/>
                    <a:pt x="148610" y="71311"/>
                    <a:pt x="148610" y="75858"/>
                  </a:cubicBezTo>
                  <a:cubicBezTo>
                    <a:pt x="148610" y="77965"/>
                    <a:pt x="147446" y="79850"/>
                    <a:pt x="145560" y="81070"/>
                  </a:cubicBezTo>
                  <a:cubicBezTo>
                    <a:pt x="143564" y="82346"/>
                    <a:pt x="140847" y="82734"/>
                    <a:pt x="137631" y="82734"/>
                  </a:cubicBezTo>
                  <a:cubicBezTo>
                    <a:pt x="131808" y="82734"/>
                    <a:pt x="128592" y="80571"/>
                    <a:pt x="128592" y="76468"/>
                  </a:cubicBezTo>
                  <a:cubicBezTo>
                    <a:pt x="128592" y="75081"/>
                    <a:pt x="128648" y="74361"/>
                    <a:pt x="129147" y="73196"/>
                  </a:cubicBezTo>
                  <a:lnTo>
                    <a:pt x="117447" y="73196"/>
                  </a:lnTo>
                  <a:cubicBezTo>
                    <a:pt x="117003" y="74194"/>
                    <a:pt x="116338" y="75581"/>
                    <a:pt x="116338" y="78353"/>
                  </a:cubicBezTo>
                  <a:cubicBezTo>
                    <a:pt x="116338" y="81846"/>
                    <a:pt x="117668" y="84841"/>
                    <a:pt x="120275" y="87447"/>
                  </a:cubicBezTo>
                  <a:cubicBezTo>
                    <a:pt x="124600" y="91717"/>
                    <a:pt x="131698" y="92937"/>
                    <a:pt x="138573" y="92937"/>
                  </a:cubicBezTo>
                  <a:cubicBezTo>
                    <a:pt x="146115" y="92937"/>
                    <a:pt x="153379" y="91107"/>
                    <a:pt x="157593" y="86338"/>
                  </a:cubicBezTo>
                  <a:cubicBezTo>
                    <a:pt x="160199" y="83344"/>
                    <a:pt x="161475" y="80072"/>
                    <a:pt x="161475" y="75802"/>
                  </a:cubicBezTo>
                  <a:cubicBezTo>
                    <a:pt x="161475" y="71200"/>
                    <a:pt x="160144" y="67706"/>
                    <a:pt x="157316" y="64934"/>
                  </a:cubicBezTo>
                  <a:cubicBezTo>
                    <a:pt x="153933" y="61607"/>
                    <a:pt x="150052" y="60442"/>
                    <a:pt x="142732" y="60331"/>
                  </a:cubicBezTo>
                  <a:lnTo>
                    <a:pt x="135912" y="60221"/>
                  </a:lnTo>
                  <a:cubicBezTo>
                    <a:pt x="134636" y="60221"/>
                    <a:pt x="133860" y="59721"/>
                    <a:pt x="133860" y="59056"/>
                  </a:cubicBezTo>
                  <a:cubicBezTo>
                    <a:pt x="133860" y="57614"/>
                    <a:pt x="135635" y="56450"/>
                    <a:pt x="138851" y="54842"/>
                  </a:cubicBezTo>
                  <a:cubicBezTo>
                    <a:pt x="139793" y="54953"/>
                    <a:pt x="140182" y="54953"/>
                    <a:pt x="140736" y="54953"/>
                  </a:cubicBezTo>
                  <a:cubicBezTo>
                    <a:pt x="150995" y="54953"/>
                    <a:pt x="158536" y="48576"/>
                    <a:pt x="158536" y="39815"/>
                  </a:cubicBezTo>
                  <a:cubicBezTo>
                    <a:pt x="158536" y="36377"/>
                    <a:pt x="157593" y="33826"/>
                    <a:pt x="155708" y="31441"/>
                  </a:cubicBezTo>
                  <a:lnTo>
                    <a:pt x="155708" y="31441"/>
                  </a:lnTo>
                  <a:cubicBezTo>
                    <a:pt x="156484" y="31497"/>
                    <a:pt x="157815" y="31719"/>
                    <a:pt x="159035" y="31719"/>
                  </a:cubicBezTo>
                  <a:cubicBezTo>
                    <a:pt x="162473" y="31719"/>
                    <a:pt x="165135" y="30610"/>
                    <a:pt x="167852" y="27948"/>
                  </a:cubicBezTo>
                  <a:lnTo>
                    <a:pt x="162584" y="19464"/>
                  </a:lnTo>
                  <a:close/>
                  <a:moveTo>
                    <a:pt x="34325" y="89610"/>
                  </a:moveTo>
                  <a:cubicBezTo>
                    <a:pt x="35767" y="89610"/>
                    <a:pt x="37098" y="90275"/>
                    <a:pt x="37708" y="91384"/>
                  </a:cubicBezTo>
                  <a:cubicBezTo>
                    <a:pt x="38318" y="92382"/>
                    <a:pt x="38540" y="93713"/>
                    <a:pt x="38595" y="95931"/>
                  </a:cubicBezTo>
                  <a:lnTo>
                    <a:pt x="29945" y="95931"/>
                  </a:lnTo>
                  <a:cubicBezTo>
                    <a:pt x="30111" y="91717"/>
                    <a:pt x="31608" y="89610"/>
                    <a:pt x="34325" y="89610"/>
                  </a:cubicBezTo>
                  <a:close/>
                  <a:moveTo>
                    <a:pt x="112234" y="103805"/>
                  </a:moveTo>
                  <a:cubicBezTo>
                    <a:pt x="112567" y="103805"/>
                    <a:pt x="112900" y="103861"/>
                    <a:pt x="112900" y="104249"/>
                  </a:cubicBezTo>
                  <a:cubicBezTo>
                    <a:pt x="112900" y="104748"/>
                    <a:pt x="112567" y="104748"/>
                    <a:pt x="112234" y="104748"/>
                  </a:cubicBezTo>
                  <a:lnTo>
                    <a:pt x="111735" y="104748"/>
                  </a:lnTo>
                  <a:lnTo>
                    <a:pt x="111735" y="103805"/>
                  </a:lnTo>
                  <a:close/>
                  <a:moveTo>
                    <a:pt x="15139" y="89887"/>
                  </a:moveTo>
                  <a:cubicBezTo>
                    <a:pt x="17357" y="89887"/>
                    <a:pt x="18799" y="90608"/>
                    <a:pt x="19742" y="91994"/>
                  </a:cubicBezTo>
                  <a:lnTo>
                    <a:pt x="19742" y="102807"/>
                  </a:lnTo>
                  <a:cubicBezTo>
                    <a:pt x="19742" y="102807"/>
                    <a:pt x="19409" y="103694"/>
                    <a:pt x="18577" y="104304"/>
                  </a:cubicBezTo>
                  <a:cubicBezTo>
                    <a:pt x="17357" y="105247"/>
                    <a:pt x="16525" y="105635"/>
                    <a:pt x="14973" y="105635"/>
                  </a:cubicBezTo>
                  <a:cubicBezTo>
                    <a:pt x="13198" y="105635"/>
                    <a:pt x="12034" y="104914"/>
                    <a:pt x="11147" y="103251"/>
                  </a:cubicBezTo>
                  <a:cubicBezTo>
                    <a:pt x="10537" y="102031"/>
                    <a:pt x="10426" y="100256"/>
                    <a:pt x="10426" y="97927"/>
                  </a:cubicBezTo>
                  <a:cubicBezTo>
                    <a:pt x="10426" y="95044"/>
                    <a:pt x="10703" y="93547"/>
                    <a:pt x="11646" y="91994"/>
                  </a:cubicBezTo>
                  <a:cubicBezTo>
                    <a:pt x="12422" y="90608"/>
                    <a:pt x="13697" y="89887"/>
                    <a:pt x="15139" y="89887"/>
                  </a:cubicBezTo>
                  <a:close/>
                  <a:moveTo>
                    <a:pt x="111125" y="103306"/>
                  </a:moveTo>
                  <a:lnTo>
                    <a:pt x="111125" y="106689"/>
                  </a:lnTo>
                  <a:lnTo>
                    <a:pt x="111735" y="106689"/>
                  </a:lnTo>
                  <a:lnTo>
                    <a:pt x="111735" y="105247"/>
                  </a:lnTo>
                  <a:lnTo>
                    <a:pt x="112068" y="105247"/>
                  </a:lnTo>
                  <a:lnTo>
                    <a:pt x="112900" y="106689"/>
                  </a:lnTo>
                  <a:lnTo>
                    <a:pt x="113510" y="106689"/>
                  </a:lnTo>
                  <a:lnTo>
                    <a:pt x="112622" y="105247"/>
                  </a:lnTo>
                  <a:cubicBezTo>
                    <a:pt x="113177" y="105191"/>
                    <a:pt x="113454" y="104914"/>
                    <a:pt x="113454" y="104304"/>
                  </a:cubicBezTo>
                  <a:cubicBezTo>
                    <a:pt x="113454" y="103583"/>
                    <a:pt x="113066" y="103306"/>
                    <a:pt x="112290" y="103306"/>
                  </a:cubicBezTo>
                  <a:close/>
                  <a:moveTo>
                    <a:pt x="112179" y="102585"/>
                  </a:moveTo>
                  <a:cubicBezTo>
                    <a:pt x="113399" y="102585"/>
                    <a:pt x="114341" y="103639"/>
                    <a:pt x="114341" y="105025"/>
                  </a:cubicBezTo>
                  <a:cubicBezTo>
                    <a:pt x="114341" y="106411"/>
                    <a:pt x="113399" y="107409"/>
                    <a:pt x="112179" y="107409"/>
                  </a:cubicBezTo>
                  <a:cubicBezTo>
                    <a:pt x="111014" y="107409"/>
                    <a:pt x="110072" y="106411"/>
                    <a:pt x="110072" y="105025"/>
                  </a:cubicBezTo>
                  <a:cubicBezTo>
                    <a:pt x="110072" y="103639"/>
                    <a:pt x="111014" y="102585"/>
                    <a:pt x="112179" y="102585"/>
                  </a:cubicBezTo>
                  <a:close/>
                  <a:moveTo>
                    <a:pt x="1" y="79906"/>
                  </a:moveTo>
                  <a:lnTo>
                    <a:pt x="1" y="108019"/>
                  </a:lnTo>
                  <a:lnTo>
                    <a:pt x="3051" y="108019"/>
                  </a:lnTo>
                  <a:lnTo>
                    <a:pt x="3051" y="79906"/>
                  </a:lnTo>
                  <a:close/>
                  <a:moveTo>
                    <a:pt x="47966" y="87114"/>
                  </a:moveTo>
                  <a:lnTo>
                    <a:pt x="45083" y="88002"/>
                  </a:lnTo>
                  <a:cubicBezTo>
                    <a:pt x="45083" y="88002"/>
                    <a:pt x="45804" y="89388"/>
                    <a:pt x="45804" y="92271"/>
                  </a:cubicBezTo>
                  <a:lnTo>
                    <a:pt x="45804" y="108019"/>
                  </a:lnTo>
                  <a:lnTo>
                    <a:pt x="48687" y="108019"/>
                  </a:lnTo>
                  <a:lnTo>
                    <a:pt x="48687" y="92826"/>
                  </a:lnTo>
                  <a:cubicBezTo>
                    <a:pt x="50073" y="91273"/>
                    <a:pt x="52402" y="89942"/>
                    <a:pt x="53900" y="89942"/>
                  </a:cubicBezTo>
                  <a:cubicBezTo>
                    <a:pt x="54787" y="89942"/>
                    <a:pt x="55563" y="90275"/>
                    <a:pt x="56007" y="90830"/>
                  </a:cubicBezTo>
                  <a:cubicBezTo>
                    <a:pt x="56506" y="91495"/>
                    <a:pt x="56672" y="92050"/>
                    <a:pt x="56672" y="94212"/>
                  </a:cubicBezTo>
                  <a:lnTo>
                    <a:pt x="56672" y="108019"/>
                  </a:lnTo>
                  <a:lnTo>
                    <a:pt x="59666" y="108019"/>
                  </a:lnTo>
                  <a:lnTo>
                    <a:pt x="59666" y="92549"/>
                  </a:lnTo>
                  <a:cubicBezTo>
                    <a:pt x="59666" y="91717"/>
                    <a:pt x="59500" y="90885"/>
                    <a:pt x="59223" y="90164"/>
                  </a:cubicBezTo>
                  <a:cubicBezTo>
                    <a:pt x="58447" y="88390"/>
                    <a:pt x="56617" y="87170"/>
                    <a:pt x="54565" y="87170"/>
                  </a:cubicBezTo>
                  <a:cubicBezTo>
                    <a:pt x="52569" y="87170"/>
                    <a:pt x="50628" y="88223"/>
                    <a:pt x="48632" y="90331"/>
                  </a:cubicBezTo>
                  <a:cubicBezTo>
                    <a:pt x="48632" y="88667"/>
                    <a:pt x="47966" y="87114"/>
                    <a:pt x="47966" y="87114"/>
                  </a:cubicBezTo>
                  <a:close/>
                  <a:moveTo>
                    <a:pt x="78963" y="87170"/>
                  </a:moveTo>
                  <a:lnTo>
                    <a:pt x="75914" y="87669"/>
                  </a:lnTo>
                  <a:lnTo>
                    <a:pt x="75914" y="108019"/>
                  </a:lnTo>
                  <a:lnTo>
                    <a:pt x="78963" y="108019"/>
                  </a:lnTo>
                  <a:lnTo>
                    <a:pt x="78963" y="87170"/>
                  </a:lnTo>
                  <a:close/>
                  <a:moveTo>
                    <a:pt x="112179" y="102031"/>
                  </a:moveTo>
                  <a:cubicBezTo>
                    <a:pt x="110626" y="102031"/>
                    <a:pt x="109406" y="103362"/>
                    <a:pt x="109406" y="105025"/>
                  </a:cubicBezTo>
                  <a:cubicBezTo>
                    <a:pt x="109406" y="106689"/>
                    <a:pt x="110682" y="108019"/>
                    <a:pt x="112179" y="108019"/>
                  </a:cubicBezTo>
                  <a:cubicBezTo>
                    <a:pt x="113731" y="108019"/>
                    <a:pt x="115007" y="106689"/>
                    <a:pt x="115007" y="105025"/>
                  </a:cubicBezTo>
                  <a:cubicBezTo>
                    <a:pt x="115007" y="103362"/>
                    <a:pt x="113731" y="102031"/>
                    <a:pt x="112179" y="102031"/>
                  </a:cubicBezTo>
                  <a:close/>
                  <a:moveTo>
                    <a:pt x="19797" y="79906"/>
                  </a:moveTo>
                  <a:lnTo>
                    <a:pt x="19797" y="86671"/>
                  </a:lnTo>
                  <a:cubicBezTo>
                    <a:pt x="19797" y="88168"/>
                    <a:pt x="19797" y="89831"/>
                    <a:pt x="19797" y="89831"/>
                  </a:cubicBezTo>
                  <a:cubicBezTo>
                    <a:pt x="18688" y="88223"/>
                    <a:pt x="16803" y="87281"/>
                    <a:pt x="14696" y="87281"/>
                  </a:cubicBezTo>
                  <a:cubicBezTo>
                    <a:pt x="13309" y="87281"/>
                    <a:pt x="12256" y="87613"/>
                    <a:pt x="11036" y="88556"/>
                  </a:cubicBezTo>
                  <a:cubicBezTo>
                    <a:pt x="8485" y="90441"/>
                    <a:pt x="7154" y="93658"/>
                    <a:pt x="7154" y="97983"/>
                  </a:cubicBezTo>
                  <a:cubicBezTo>
                    <a:pt x="7154" y="104526"/>
                    <a:pt x="9982" y="108297"/>
                    <a:pt x="14862" y="108297"/>
                  </a:cubicBezTo>
                  <a:cubicBezTo>
                    <a:pt x="17024" y="108297"/>
                    <a:pt x="18466" y="107631"/>
                    <a:pt x="19853" y="105968"/>
                  </a:cubicBezTo>
                  <a:cubicBezTo>
                    <a:pt x="19853" y="107021"/>
                    <a:pt x="20241" y="108019"/>
                    <a:pt x="20241" y="108019"/>
                  </a:cubicBezTo>
                  <a:lnTo>
                    <a:pt x="23290" y="108019"/>
                  </a:lnTo>
                  <a:cubicBezTo>
                    <a:pt x="22847" y="106855"/>
                    <a:pt x="22736" y="104970"/>
                    <a:pt x="22736" y="101421"/>
                  </a:cubicBezTo>
                  <a:lnTo>
                    <a:pt x="22736" y="79906"/>
                  </a:lnTo>
                  <a:close/>
                  <a:moveTo>
                    <a:pt x="34492" y="87114"/>
                  </a:moveTo>
                  <a:cubicBezTo>
                    <a:pt x="32218" y="87114"/>
                    <a:pt x="30333" y="88002"/>
                    <a:pt x="28836" y="89942"/>
                  </a:cubicBezTo>
                  <a:cubicBezTo>
                    <a:pt x="27228" y="91994"/>
                    <a:pt x="26562" y="94212"/>
                    <a:pt x="26562" y="97650"/>
                  </a:cubicBezTo>
                  <a:cubicBezTo>
                    <a:pt x="26562" y="104360"/>
                    <a:pt x="29723" y="108463"/>
                    <a:pt x="34935" y="108463"/>
                  </a:cubicBezTo>
                  <a:cubicBezTo>
                    <a:pt x="37375" y="108463"/>
                    <a:pt x="39649" y="107576"/>
                    <a:pt x="41312" y="105968"/>
                  </a:cubicBezTo>
                  <a:lnTo>
                    <a:pt x="40148" y="103916"/>
                  </a:lnTo>
                  <a:cubicBezTo>
                    <a:pt x="38817" y="105191"/>
                    <a:pt x="37375" y="105801"/>
                    <a:pt x="35545" y="105801"/>
                  </a:cubicBezTo>
                  <a:cubicBezTo>
                    <a:pt x="33715" y="105801"/>
                    <a:pt x="31885" y="105081"/>
                    <a:pt x="30832" y="103306"/>
                  </a:cubicBezTo>
                  <a:cubicBezTo>
                    <a:pt x="30222" y="102253"/>
                    <a:pt x="30000" y="100755"/>
                    <a:pt x="30000" y="98870"/>
                  </a:cubicBezTo>
                  <a:lnTo>
                    <a:pt x="30000" y="98371"/>
                  </a:lnTo>
                  <a:lnTo>
                    <a:pt x="41756" y="98371"/>
                  </a:lnTo>
                  <a:lnTo>
                    <a:pt x="41756" y="97927"/>
                  </a:lnTo>
                  <a:cubicBezTo>
                    <a:pt x="41700" y="93048"/>
                    <a:pt x="41201" y="91107"/>
                    <a:pt x="39593" y="89332"/>
                  </a:cubicBezTo>
                  <a:cubicBezTo>
                    <a:pt x="38318" y="87891"/>
                    <a:pt x="36543" y="87114"/>
                    <a:pt x="34492" y="87114"/>
                  </a:cubicBezTo>
                  <a:close/>
                  <a:moveTo>
                    <a:pt x="85008" y="79906"/>
                  </a:moveTo>
                  <a:lnTo>
                    <a:pt x="85008" y="87613"/>
                  </a:lnTo>
                  <a:lnTo>
                    <a:pt x="82512" y="87613"/>
                  </a:lnTo>
                  <a:lnTo>
                    <a:pt x="82512" y="90053"/>
                  </a:lnTo>
                  <a:lnTo>
                    <a:pt x="85008" y="90053"/>
                  </a:lnTo>
                  <a:lnTo>
                    <a:pt x="85008" y="104082"/>
                  </a:lnTo>
                  <a:cubicBezTo>
                    <a:pt x="85008" y="106134"/>
                    <a:pt x="85507" y="107409"/>
                    <a:pt x="86838" y="108130"/>
                  </a:cubicBezTo>
                  <a:cubicBezTo>
                    <a:pt x="87558" y="108463"/>
                    <a:pt x="88279" y="108685"/>
                    <a:pt x="89277" y="108685"/>
                  </a:cubicBezTo>
                  <a:cubicBezTo>
                    <a:pt x="90608" y="108685"/>
                    <a:pt x="90941" y="108519"/>
                    <a:pt x="91884" y="108019"/>
                  </a:cubicBezTo>
                  <a:lnTo>
                    <a:pt x="91495" y="105968"/>
                  </a:lnTo>
                  <a:cubicBezTo>
                    <a:pt x="90941" y="106245"/>
                    <a:pt x="91163" y="106245"/>
                    <a:pt x="90331" y="106245"/>
                  </a:cubicBezTo>
                  <a:cubicBezTo>
                    <a:pt x="88501" y="106245"/>
                    <a:pt x="87891" y="105469"/>
                    <a:pt x="87891" y="103195"/>
                  </a:cubicBezTo>
                  <a:lnTo>
                    <a:pt x="87891" y="90053"/>
                  </a:lnTo>
                  <a:lnTo>
                    <a:pt x="91884" y="90053"/>
                  </a:lnTo>
                  <a:lnTo>
                    <a:pt x="92771" y="87613"/>
                  </a:lnTo>
                  <a:lnTo>
                    <a:pt x="88002" y="87613"/>
                  </a:lnTo>
                  <a:lnTo>
                    <a:pt x="88002" y="79906"/>
                  </a:lnTo>
                  <a:close/>
                  <a:moveTo>
                    <a:pt x="64768" y="79961"/>
                  </a:moveTo>
                  <a:lnTo>
                    <a:pt x="64768" y="87669"/>
                  </a:lnTo>
                  <a:lnTo>
                    <a:pt x="62328" y="87669"/>
                  </a:lnTo>
                  <a:lnTo>
                    <a:pt x="62328" y="90109"/>
                  </a:lnTo>
                  <a:lnTo>
                    <a:pt x="64768" y="90109"/>
                  </a:lnTo>
                  <a:lnTo>
                    <a:pt x="64768" y="104138"/>
                  </a:lnTo>
                  <a:cubicBezTo>
                    <a:pt x="64768" y="106190"/>
                    <a:pt x="65267" y="107465"/>
                    <a:pt x="66598" y="108186"/>
                  </a:cubicBezTo>
                  <a:cubicBezTo>
                    <a:pt x="67319" y="108519"/>
                    <a:pt x="68095" y="108740"/>
                    <a:pt x="69038" y="108740"/>
                  </a:cubicBezTo>
                  <a:cubicBezTo>
                    <a:pt x="70369" y="108740"/>
                    <a:pt x="70757" y="108574"/>
                    <a:pt x="71699" y="108075"/>
                  </a:cubicBezTo>
                  <a:lnTo>
                    <a:pt x="71256" y="106023"/>
                  </a:lnTo>
                  <a:cubicBezTo>
                    <a:pt x="70757" y="106300"/>
                    <a:pt x="70978" y="106300"/>
                    <a:pt x="70147" y="106300"/>
                  </a:cubicBezTo>
                  <a:cubicBezTo>
                    <a:pt x="68261" y="106300"/>
                    <a:pt x="67707" y="105524"/>
                    <a:pt x="67707" y="103251"/>
                  </a:cubicBezTo>
                  <a:lnTo>
                    <a:pt x="67707" y="90109"/>
                  </a:lnTo>
                  <a:lnTo>
                    <a:pt x="71755" y="90109"/>
                  </a:lnTo>
                  <a:lnTo>
                    <a:pt x="72697" y="87669"/>
                  </a:lnTo>
                  <a:lnTo>
                    <a:pt x="67818" y="87669"/>
                  </a:lnTo>
                  <a:lnTo>
                    <a:pt x="67818" y="79961"/>
                  </a:lnTo>
                  <a:close/>
                  <a:moveTo>
                    <a:pt x="97595" y="87003"/>
                  </a:moveTo>
                  <a:lnTo>
                    <a:pt x="94712" y="88112"/>
                  </a:lnTo>
                  <a:lnTo>
                    <a:pt x="98760" y="100866"/>
                  </a:lnTo>
                  <a:cubicBezTo>
                    <a:pt x="99370" y="102918"/>
                    <a:pt x="100423" y="106910"/>
                    <a:pt x="100645" y="108186"/>
                  </a:cubicBezTo>
                  <a:cubicBezTo>
                    <a:pt x="100645" y="108186"/>
                    <a:pt x="100811" y="108907"/>
                    <a:pt x="101088" y="110515"/>
                  </a:cubicBezTo>
                  <a:cubicBezTo>
                    <a:pt x="100312" y="112733"/>
                    <a:pt x="99314" y="113620"/>
                    <a:pt x="97484" y="114285"/>
                  </a:cubicBezTo>
                  <a:lnTo>
                    <a:pt x="98371" y="116448"/>
                  </a:lnTo>
                  <a:cubicBezTo>
                    <a:pt x="101643" y="115561"/>
                    <a:pt x="103196" y="112844"/>
                    <a:pt x="104471" y="108796"/>
                  </a:cubicBezTo>
                  <a:lnTo>
                    <a:pt x="110959" y="87613"/>
                  </a:lnTo>
                  <a:lnTo>
                    <a:pt x="110903" y="87669"/>
                  </a:lnTo>
                  <a:lnTo>
                    <a:pt x="107576" y="87669"/>
                  </a:lnTo>
                  <a:lnTo>
                    <a:pt x="103861" y="101033"/>
                  </a:lnTo>
                  <a:cubicBezTo>
                    <a:pt x="103417" y="102696"/>
                    <a:pt x="102697" y="105358"/>
                    <a:pt x="102697" y="105358"/>
                  </a:cubicBezTo>
                  <a:lnTo>
                    <a:pt x="102586" y="105358"/>
                  </a:lnTo>
                  <a:cubicBezTo>
                    <a:pt x="102586" y="105358"/>
                    <a:pt x="102031" y="102197"/>
                    <a:pt x="101477" y="100256"/>
                  </a:cubicBezTo>
                  <a:lnTo>
                    <a:pt x="97595" y="870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8" name="Google Shape;3348;p327">
            <a:extLst>
              <a:ext uri="{FF2B5EF4-FFF2-40B4-BE49-F238E27FC236}">
                <a16:creationId xmlns:a16="http://schemas.microsoft.com/office/drawing/2014/main" id="{A44F1394-15AB-04A3-2B69-B638C434E7E2}"/>
              </a:ext>
            </a:extLst>
          </p:cNvPr>
          <p:cNvSpPr txBox="1"/>
          <p:nvPr/>
        </p:nvSpPr>
        <p:spPr>
          <a:xfrm>
            <a:off x="6423375" y="11957325"/>
            <a:ext cx="11540400" cy="11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www.pingidentity.com   |   @pingidentity</a:t>
            </a:r>
            <a:endParaRPr sz="31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349" name="Google Shape;3349;p327" title="TEDM-Tagline (2) 1.png">
            <a:extLst>
              <a:ext uri="{FF2B5EF4-FFF2-40B4-BE49-F238E27FC236}">
                <a16:creationId xmlns:a16="http://schemas.microsoft.com/office/drawing/2014/main" id="{2598B326-72A4-9294-E74C-8B7BF1B878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4437" y="9832325"/>
            <a:ext cx="14917263" cy="117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56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>
          <a:extLst>
            <a:ext uri="{FF2B5EF4-FFF2-40B4-BE49-F238E27FC236}">
              <a16:creationId xmlns:a16="http://schemas.microsoft.com/office/drawing/2014/main" id="{3B69D47C-A01B-B1AE-41DD-A10698803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>
            <a:extLst>
              <a:ext uri="{FF2B5EF4-FFF2-40B4-BE49-F238E27FC236}">
                <a16:creationId xmlns:a16="http://schemas.microsoft.com/office/drawing/2014/main" id="{BCFF850E-7886-5387-BD6F-F1352D56C5EB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7316" y="878435"/>
            <a:ext cx="16334821" cy="1184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7200" dirty="0"/>
              <a:t>Ping Well-Architected Framework</a:t>
            </a:r>
            <a:endParaRPr sz="7200" dirty="0"/>
          </a:p>
        </p:txBody>
      </p:sp>
      <p:sp>
        <p:nvSpPr>
          <p:cNvPr id="2" name="Google Shape;2136;p266">
            <a:extLst>
              <a:ext uri="{FF2B5EF4-FFF2-40B4-BE49-F238E27FC236}">
                <a16:creationId xmlns:a16="http://schemas.microsoft.com/office/drawing/2014/main" id="{04C4D000-9FC1-6CBD-ACC1-A7D8C0CC889B}"/>
              </a:ext>
            </a:extLst>
          </p:cNvPr>
          <p:cNvSpPr txBox="1">
            <a:spLocks/>
          </p:cNvSpPr>
          <p:nvPr/>
        </p:nvSpPr>
        <p:spPr>
          <a:xfrm>
            <a:off x="2325831" y="2114823"/>
            <a:ext cx="21330900" cy="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rPr lang="en-US" dirty="0"/>
              <a:t>How we structured this review.</a:t>
            </a:r>
          </a:p>
        </p:txBody>
      </p:sp>
      <p:sp>
        <p:nvSpPr>
          <p:cNvPr id="12" name="Google Shape;2502;g34d665ede23_0_134">
            <a:extLst>
              <a:ext uri="{FF2B5EF4-FFF2-40B4-BE49-F238E27FC236}">
                <a16:creationId xmlns:a16="http://schemas.microsoft.com/office/drawing/2014/main" id="{CA79B8D7-CA8A-DCEE-62D7-8EF55C4B7AB4}"/>
              </a:ext>
            </a:extLst>
          </p:cNvPr>
          <p:cNvSpPr/>
          <p:nvPr/>
        </p:nvSpPr>
        <p:spPr>
          <a:xfrm rot="10800000" flipH="1">
            <a:off x="1827733" y="3094494"/>
            <a:ext cx="3156000" cy="6762000"/>
          </a:xfrm>
          <a:prstGeom prst="rect">
            <a:avLst/>
          </a:prstGeom>
          <a:gradFill>
            <a:gsLst>
              <a:gs pos="0">
                <a:schemeClr val="lt1"/>
              </a:gs>
              <a:gs pos="66000">
                <a:srgbClr val="FAFAFB">
                  <a:alpha val="40000"/>
                </a:srgbClr>
              </a:gs>
              <a:gs pos="98000">
                <a:srgbClr val="FAFAFB">
                  <a:alpha val="16862"/>
                </a:srgbClr>
              </a:gs>
              <a:gs pos="100000">
                <a:srgbClr val="FAFAFB">
                  <a:alpha val="16862"/>
                </a:srgbClr>
              </a:gs>
            </a:gsLst>
            <a:lin ang="16200000" scaled="0"/>
          </a:gradFill>
          <a:ln w="22225"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>
              <a:buSzPts val="1799"/>
            </a:pPr>
            <a:endParaRPr sz="3598">
              <a:solidFill>
                <a:schemeClr val="lt1"/>
              </a:solidFill>
              <a:latin typeface="Montserrat" pitchFamily="2" charset="77"/>
            </a:endParaRPr>
          </a:p>
        </p:txBody>
      </p:sp>
      <p:sp>
        <p:nvSpPr>
          <p:cNvPr id="13" name="Google Shape;2503;g34d665ede23_0_134">
            <a:extLst>
              <a:ext uri="{FF2B5EF4-FFF2-40B4-BE49-F238E27FC236}">
                <a16:creationId xmlns:a16="http://schemas.microsoft.com/office/drawing/2014/main" id="{1BE25D19-2F56-2DE2-6EA8-CFAC6D5890FA}"/>
              </a:ext>
            </a:extLst>
          </p:cNvPr>
          <p:cNvSpPr txBox="1"/>
          <p:nvPr/>
        </p:nvSpPr>
        <p:spPr>
          <a:xfrm>
            <a:off x="1827887" y="6399552"/>
            <a:ext cx="3156000" cy="3456600"/>
          </a:xfrm>
          <a:prstGeom prst="rect">
            <a:avLst/>
          </a:prstGeom>
          <a:solidFill>
            <a:srgbClr val="EFF1F3"/>
          </a:solidFill>
          <a:ln>
            <a:noFill/>
          </a:ln>
        </p:spPr>
        <p:txBody>
          <a:bodyPr spcFirstLastPara="1" wrap="square" lIns="182850" tIns="237700" rIns="182850" bIns="9140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4000"/>
              </a:spcBef>
              <a:spcAft>
                <a:spcPts val="2400"/>
              </a:spcAft>
              <a:buSzPts val="1200"/>
            </a:pPr>
            <a:r>
              <a:rPr lang="en-US" sz="2400" dirty="0">
                <a:solidFill>
                  <a:srgbClr val="1F3749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Focuses on ensuring high availability, fault tolerance, and disaster recovery for SAMPLE systems.</a:t>
            </a:r>
            <a:endParaRPr sz="2400" dirty="0">
              <a:solidFill>
                <a:srgbClr val="1F3749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2504;g34d665ede23_0_134">
            <a:extLst>
              <a:ext uri="{FF2B5EF4-FFF2-40B4-BE49-F238E27FC236}">
                <a16:creationId xmlns:a16="http://schemas.microsoft.com/office/drawing/2014/main" id="{B55109D4-E231-E231-8601-C65978433459}"/>
              </a:ext>
            </a:extLst>
          </p:cNvPr>
          <p:cNvSpPr txBox="1"/>
          <p:nvPr/>
        </p:nvSpPr>
        <p:spPr>
          <a:xfrm>
            <a:off x="1827729" y="4829922"/>
            <a:ext cx="3156600" cy="156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350" tIns="45650" rIns="91350" bIns="45650" anchor="ctr" anchorCtr="0">
            <a:noAutofit/>
          </a:bodyPr>
          <a:lstStyle/>
          <a:p>
            <a:pPr algn="ctr">
              <a:buSzPts val="1600"/>
            </a:pPr>
            <a:r>
              <a:rPr lang="en-US" sz="2800" b="1" dirty="0">
                <a:solidFill>
                  <a:srgbClr val="D22F1D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Availability &amp; Resiliency Pillar</a:t>
            </a:r>
            <a:endParaRPr sz="3198" b="1" dirty="0">
              <a:solidFill>
                <a:srgbClr val="D22F1D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15" name="Google Shape;2505;g34d665ede23_0_134">
            <a:extLst>
              <a:ext uri="{FF2B5EF4-FFF2-40B4-BE49-F238E27FC236}">
                <a16:creationId xmlns:a16="http://schemas.microsoft.com/office/drawing/2014/main" id="{8705AAE2-78EF-B0BD-AA55-CA78F6985B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5035" y="3056700"/>
            <a:ext cx="1642028" cy="16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506;g34d665ede23_0_134">
            <a:extLst>
              <a:ext uri="{FF2B5EF4-FFF2-40B4-BE49-F238E27FC236}">
                <a16:creationId xmlns:a16="http://schemas.microsoft.com/office/drawing/2014/main" id="{628B1F58-DB04-8697-3046-B653AE262289}"/>
              </a:ext>
            </a:extLst>
          </p:cNvPr>
          <p:cNvSpPr/>
          <p:nvPr/>
        </p:nvSpPr>
        <p:spPr>
          <a:xfrm rot="10800000" flipH="1">
            <a:off x="5342749" y="3094944"/>
            <a:ext cx="3156000" cy="6761400"/>
          </a:xfrm>
          <a:prstGeom prst="rect">
            <a:avLst/>
          </a:prstGeom>
          <a:gradFill>
            <a:gsLst>
              <a:gs pos="0">
                <a:schemeClr val="lt1"/>
              </a:gs>
              <a:gs pos="66000">
                <a:srgbClr val="FAFAFB">
                  <a:alpha val="40000"/>
                </a:srgbClr>
              </a:gs>
              <a:gs pos="98000">
                <a:srgbClr val="FAFAFB">
                  <a:alpha val="16862"/>
                </a:srgbClr>
              </a:gs>
              <a:gs pos="100000">
                <a:srgbClr val="FAFAFB">
                  <a:alpha val="16862"/>
                </a:srgbClr>
              </a:gs>
            </a:gsLst>
            <a:lin ang="16200038" scaled="0"/>
          </a:gra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>
              <a:buSzPts val="1799"/>
            </a:pPr>
            <a:endParaRPr sz="3598">
              <a:solidFill>
                <a:schemeClr val="lt1"/>
              </a:solidFill>
              <a:latin typeface="Montserrat" pitchFamily="2" charset="77"/>
            </a:endParaRPr>
          </a:p>
        </p:txBody>
      </p:sp>
      <p:sp>
        <p:nvSpPr>
          <p:cNvPr id="17" name="Google Shape;2507;g34d665ede23_0_134">
            <a:extLst>
              <a:ext uri="{FF2B5EF4-FFF2-40B4-BE49-F238E27FC236}">
                <a16:creationId xmlns:a16="http://schemas.microsoft.com/office/drawing/2014/main" id="{45195F59-DF54-AE3B-5D8B-5A1C2E8B8B4A}"/>
              </a:ext>
            </a:extLst>
          </p:cNvPr>
          <p:cNvSpPr txBox="1"/>
          <p:nvPr/>
        </p:nvSpPr>
        <p:spPr>
          <a:xfrm>
            <a:off x="5342903" y="6399402"/>
            <a:ext cx="3156000" cy="3456600"/>
          </a:xfrm>
          <a:prstGeom prst="rect">
            <a:avLst/>
          </a:prstGeom>
          <a:solidFill>
            <a:srgbClr val="EFF1F3"/>
          </a:solidFill>
          <a:ln>
            <a:noFill/>
          </a:ln>
        </p:spPr>
        <p:txBody>
          <a:bodyPr spcFirstLastPara="1" wrap="square" lIns="182850" tIns="237700" rIns="182850" bIns="9140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4000"/>
              </a:spcBef>
              <a:spcAft>
                <a:spcPts val="2400"/>
              </a:spcAft>
              <a:buSzPts val="1200"/>
            </a:pPr>
            <a:r>
              <a:rPr lang="en-US" sz="2400">
                <a:solidFill>
                  <a:srgbClr val="1F3749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Emphasizes safeguarding SAMPLE infrastructure and data.</a:t>
            </a:r>
            <a:endParaRPr sz="2400">
              <a:solidFill>
                <a:srgbClr val="1F3749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2508;g34d665ede23_0_134">
            <a:extLst>
              <a:ext uri="{FF2B5EF4-FFF2-40B4-BE49-F238E27FC236}">
                <a16:creationId xmlns:a16="http://schemas.microsoft.com/office/drawing/2014/main" id="{F8F8FCB7-EE0B-F684-3436-7AA7CEF92BB9}"/>
              </a:ext>
            </a:extLst>
          </p:cNvPr>
          <p:cNvSpPr txBox="1"/>
          <p:nvPr/>
        </p:nvSpPr>
        <p:spPr>
          <a:xfrm>
            <a:off x="5342743" y="4829772"/>
            <a:ext cx="3156600" cy="156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350" tIns="45650" rIns="91350" bIns="45650" anchor="ctr" anchorCtr="0">
            <a:noAutofit/>
          </a:bodyPr>
          <a:lstStyle/>
          <a:p>
            <a:pPr algn="ctr">
              <a:buSzPts val="1600"/>
            </a:pPr>
            <a:r>
              <a:rPr lang="en-US" sz="2800" b="1">
                <a:solidFill>
                  <a:srgbClr val="D22F1D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Security </a:t>
            </a:r>
            <a:endParaRPr sz="2800" b="1">
              <a:solidFill>
                <a:srgbClr val="D22F1D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algn="ctr">
              <a:buSzPts val="1600"/>
            </a:pPr>
            <a:r>
              <a:rPr lang="en-US" sz="2800" b="1">
                <a:solidFill>
                  <a:srgbClr val="D22F1D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Pillar</a:t>
            </a:r>
            <a:endParaRPr sz="2800" b="1">
              <a:solidFill>
                <a:srgbClr val="D22F1D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2509;g34d665ede23_0_134">
            <a:extLst>
              <a:ext uri="{FF2B5EF4-FFF2-40B4-BE49-F238E27FC236}">
                <a16:creationId xmlns:a16="http://schemas.microsoft.com/office/drawing/2014/main" id="{B741A82B-70F5-F606-0009-7B2B9F5A386C}"/>
              </a:ext>
            </a:extLst>
          </p:cNvPr>
          <p:cNvSpPr/>
          <p:nvPr/>
        </p:nvSpPr>
        <p:spPr>
          <a:xfrm rot="10800000" flipH="1">
            <a:off x="8857765" y="3094944"/>
            <a:ext cx="3156000" cy="6761400"/>
          </a:xfrm>
          <a:prstGeom prst="rect">
            <a:avLst/>
          </a:prstGeom>
          <a:gradFill>
            <a:gsLst>
              <a:gs pos="0">
                <a:schemeClr val="lt1"/>
              </a:gs>
              <a:gs pos="66000">
                <a:srgbClr val="FAFAFB">
                  <a:alpha val="40000"/>
                </a:srgbClr>
              </a:gs>
              <a:gs pos="98000">
                <a:srgbClr val="FAFAFB">
                  <a:alpha val="16862"/>
                </a:srgbClr>
              </a:gs>
              <a:gs pos="100000">
                <a:srgbClr val="FAFAFB">
                  <a:alpha val="16862"/>
                </a:srgbClr>
              </a:gs>
            </a:gsLst>
            <a:lin ang="16200038" scaled="0"/>
          </a:gra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>
              <a:buSzPts val="1799"/>
            </a:pPr>
            <a:endParaRPr sz="3598">
              <a:solidFill>
                <a:schemeClr val="lt1"/>
              </a:solidFill>
              <a:latin typeface="Montserrat" pitchFamily="2" charset="77"/>
            </a:endParaRPr>
          </a:p>
        </p:txBody>
      </p:sp>
      <p:sp>
        <p:nvSpPr>
          <p:cNvPr id="21" name="Google Shape;2510;g34d665ede23_0_134">
            <a:extLst>
              <a:ext uri="{FF2B5EF4-FFF2-40B4-BE49-F238E27FC236}">
                <a16:creationId xmlns:a16="http://schemas.microsoft.com/office/drawing/2014/main" id="{5394CA31-C7B2-819A-2501-378C3C14A36B}"/>
              </a:ext>
            </a:extLst>
          </p:cNvPr>
          <p:cNvSpPr txBox="1"/>
          <p:nvPr/>
        </p:nvSpPr>
        <p:spPr>
          <a:xfrm>
            <a:off x="8857919" y="6399402"/>
            <a:ext cx="3156000" cy="3456600"/>
          </a:xfrm>
          <a:prstGeom prst="rect">
            <a:avLst/>
          </a:prstGeom>
          <a:solidFill>
            <a:srgbClr val="EFF1F3"/>
          </a:solidFill>
          <a:ln>
            <a:noFill/>
          </a:ln>
        </p:spPr>
        <p:txBody>
          <a:bodyPr spcFirstLastPara="1" wrap="square" lIns="182850" tIns="237700" rIns="182850" bIns="9140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4000"/>
              </a:spcBef>
              <a:spcAft>
                <a:spcPts val="2400"/>
              </a:spcAft>
              <a:buSzPts val="1200"/>
            </a:pPr>
            <a:r>
              <a:rPr lang="en-US" sz="2400">
                <a:solidFill>
                  <a:srgbClr val="1F3749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Targets optimal system responsiveness and scalability.</a:t>
            </a:r>
            <a:endParaRPr sz="2400">
              <a:solidFill>
                <a:srgbClr val="1F3749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511;g34d665ede23_0_134">
            <a:extLst>
              <a:ext uri="{FF2B5EF4-FFF2-40B4-BE49-F238E27FC236}">
                <a16:creationId xmlns:a16="http://schemas.microsoft.com/office/drawing/2014/main" id="{A7E68FF1-98E4-015A-73CC-7C2CE5C270CB}"/>
              </a:ext>
            </a:extLst>
          </p:cNvPr>
          <p:cNvSpPr txBox="1"/>
          <p:nvPr/>
        </p:nvSpPr>
        <p:spPr>
          <a:xfrm>
            <a:off x="8857759" y="4829772"/>
            <a:ext cx="3156600" cy="156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350" tIns="45650" rIns="91350" bIns="45650" anchor="ctr" anchorCtr="0">
            <a:noAutofit/>
          </a:bodyPr>
          <a:lstStyle/>
          <a:p>
            <a:pPr algn="ctr">
              <a:buSzPts val="1600"/>
            </a:pPr>
            <a:r>
              <a:rPr lang="en-US" sz="2800" b="1">
                <a:solidFill>
                  <a:srgbClr val="D22F1D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Performance Optimization Pillar</a:t>
            </a:r>
            <a:endParaRPr sz="3198" b="1">
              <a:solidFill>
                <a:srgbClr val="D22F1D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2512;g34d665ede23_0_134">
            <a:extLst>
              <a:ext uri="{FF2B5EF4-FFF2-40B4-BE49-F238E27FC236}">
                <a16:creationId xmlns:a16="http://schemas.microsoft.com/office/drawing/2014/main" id="{805266FE-A5C6-DCD7-F3C1-5DD229933275}"/>
              </a:ext>
            </a:extLst>
          </p:cNvPr>
          <p:cNvSpPr/>
          <p:nvPr/>
        </p:nvSpPr>
        <p:spPr>
          <a:xfrm rot="10800000" flipH="1">
            <a:off x="12372779" y="3094944"/>
            <a:ext cx="3156000" cy="6761400"/>
          </a:xfrm>
          <a:prstGeom prst="rect">
            <a:avLst/>
          </a:prstGeom>
          <a:gradFill>
            <a:gsLst>
              <a:gs pos="0">
                <a:schemeClr val="lt1"/>
              </a:gs>
              <a:gs pos="66000">
                <a:srgbClr val="FAFAFB">
                  <a:alpha val="40000"/>
                </a:srgbClr>
              </a:gs>
              <a:gs pos="98000">
                <a:srgbClr val="FAFAFB">
                  <a:alpha val="16862"/>
                </a:srgbClr>
              </a:gs>
              <a:gs pos="100000">
                <a:srgbClr val="FAFAFB">
                  <a:alpha val="16862"/>
                </a:srgbClr>
              </a:gs>
            </a:gsLst>
            <a:lin ang="16200038" scaled="0"/>
          </a:gra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>
              <a:buSzPts val="1799"/>
            </a:pPr>
            <a:endParaRPr sz="3598">
              <a:solidFill>
                <a:schemeClr val="lt1"/>
              </a:solidFill>
              <a:latin typeface="Montserrat" pitchFamily="2" charset="77"/>
            </a:endParaRPr>
          </a:p>
        </p:txBody>
      </p:sp>
      <p:sp>
        <p:nvSpPr>
          <p:cNvPr id="24" name="Google Shape;2513;g34d665ede23_0_134">
            <a:extLst>
              <a:ext uri="{FF2B5EF4-FFF2-40B4-BE49-F238E27FC236}">
                <a16:creationId xmlns:a16="http://schemas.microsoft.com/office/drawing/2014/main" id="{BC1ED4EE-5DCC-E820-C8D1-AD7711706152}"/>
              </a:ext>
            </a:extLst>
          </p:cNvPr>
          <p:cNvSpPr txBox="1"/>
          <p:nvPr/>
        </p:nvSpPr>
        <p:spPr>
          <a:xfrm>
            <a:off x="12372933" y="6399402"/>
            <a:ext cx="3156000" cy="3456600"/>
          </a:xfrm>
          <a:prstGeom prst="rect">
            <a:avLst/>
          </a:prstGeom>
          <a:solidFill>
            <a:srgbClr val="EFF1F3"/>
          </a:solidFill>
          <a:ln>
            <a:noFill/>
          </a:ln>
        </p:spPr>
        <p:txBody>
          <a:bodyPr spcFirstLastPara="1" wrap="square" lIns="182850" tIns="237700" rIns="182850" bIns="9140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4000"/>
              </a:spcBef>
              <a:spcAft>
                <a:spcPts val="2400"/>
              </a:spcAft>
              <a:buSzPts val="1200"/>
            </a:pPr>
            <a:r>
              <a:rPr lang="en-US" sz="2400">
                <a:solidFill>
                  <a:srgbClr val="1F3749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Covers CI/CD automation, config management, and infrastructure resilience.</a:t>
            </a:r>
            <a:endParaRPr sz="2400">
              <a:solidFill>
                <a:srgbClr val="1F3749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2514;g34d665ede23_0_134">
            <a:extLst>
              <a:ext uri="{FF2B5EF4-FFF2-40B4-BE49-F238E27FC236}">
                <a16:creationId xmlns:a16="http://schemas.microsoft.com/office/drawing/2014/main" id="{A433C2E4-A5E8-F777-BE44-1DE4CFF24170}"/>
              </a:ext>
            </a:extLst>
          </p:cNvPr>
          <p:cNvSpPr txBox="1"/>
          <p:nvPr/>
        </p:nvSpPr>
        <p:spPr>
          <a:xfrm>
            <a:off x="12372775" y="4829772"/>
            <a:ext cx="3156600" cy="156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350" tIns="45650" rIns="91350" bIns="45650" anchor="ctr" anchorCtr="0">
            <a:noAutofit/>
          </a:bodyPr>
          <a:lstStyle/>
          <a:p>
            <a:pPr algn="ctr">
              <a:buSzPts val="1600"/>
            </a:pPr>
            <a:r>
              <a:rPr lang="en-US" sz="2800" b="1">
                <a:solidFill>
                  <a:srgbClr val="D22F1D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Deployment &amp; Automation</a:t>
            </a:r>
            <a:r>
              <a:rPr lang="en-US" sz="2200" b="1">
                <a:solidFill>
                  <a:srgbClr val="D22F1D"/>
                </a:solidFill>
                <a:latin typeface="Montserrat" pitchFamily="2" charset="77"/>
              </a:rPr>
              <a:t> </a:t>
            </a:r>
            <a:r>
              <a:rPr lang="en-US" sz="2800" b="1">
                <a:solidFill>
                  <a:srgbClr val="D22F1D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Pillar</a:t>
            </a:r>
            <a:endParaRPr sz="3198" b="1">
              <a:solidFill>
                <a:srgbClr val="D22F1D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2515;g34d665ede23_0_134">
            <a:extLst>
              <a:ext uri="{FF2B5EF4-FFF2-40B4-BE49-F238E27FC236}">
                <a16:creationId xmlns:a16="http://schemas.microsoft.com/office/drawing/2014/main" id="{A3318BDC-202D-EB65-AFA3-9ED80F22E646}"/>
              </a:ext>
            </a:extLst>
          </p:cNvPr>
          <p:cNvSpPr/>
          <p:nvPr/>
        </p:nvSpPr>
        <p:spPr>
          <a:xfrm rot="10800000" flipH="1">
            <a:off x="15887795" y="3094944"/>
            <a:ext cx="3156000" cy="6761400"/>
          </a:xfrm>
          <a:prstGeom prst="rect">
            <a:avLst/>
          </a:prstGeom>
          <a:gradFill>
            <a:gsLst>
              <a:gs pos="0">
                <a:schemeClr val="lt1"/>
              </a:gs>
              <a:gs pos="66000">
                <a:srgbClr val="FAFAFB">
                  <a:alpha val="40000"/>
                </a:srgbClr>
              </a:gs>
              <a:gs pos="98000">
                <a:srgbClr val="FAFAFB">
                  <a:alpha val="16862"/>
                </a:srgbClr>
              </a:gs>
              <a:gs pos="100000">
                <a:srgbClr val="FAFAFB">
                  <a:alpha val="16862"/>
                </a:srgbClr>
              </a:gs>
            </a:gsLst>
            <a:lin ang="16200038" scaled="0"/>
          </a:gra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>
              <a:buSzPts val="1799"/>
            </a:pPr>
            <a:endParaRPr sz="3598">
              <a:solidFill>
                <a:schemeClr val="lt1"/>
              </a:solidFill>
              <a:latin typeface="Montserrat" pitchFamily="2" charset="77"/>
            </a:endParaRPr>
          </a:p>
        </p:txBody>
      </p:sp>
      <p:sp>
        <p:nvSpPr>
          <p:cNvPr id="27" name="Google Shape;2516;g34d665ede23_0_134">
            <a:extLst>
              <a:ext uri="{FF2B5EF4-FFF2-40B4-BE49-F238E27FC236}">
                <a16:creationId xmlns:a16="http://schemas.microsoft.com/office/drawing/2014/main" id="{9B5F102B-9457-1E40-D73A-3AE80C3D85B9}"/>
              </a:ext>
            </a:extLst>
          </p:cNvPr>
          <p:cNvSpPr txBox="1"/>
          <p:nvPr/>
        </p:nvSpPr>
        <p:spPr>
          <a:xfrm>
            <a:off x="15887949" y="6399402"/>
            <a:ext cx="3156000" cy="3456600"/>
          </a:xfrm>
          <a:prstGeom prst="rect">
            <a:avLst/>
          </a:prstGeom>
          <a:solidFill>
            <a:srgbClr val="EFF1F3"/>
          </a:solidFill>
          <a:ln>
            <a:noFill/>
          </a:ln>
        </p:spPr>
        <p:txBody>
          <a:bodyPr spcFirstLastPara="1" wrap="square" lIns="182850" tIns="237700" rIns="182850" bIns="9140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4000"/>
              </a:spcBef>
              <a:spcAft>
                <a:spcPts val="2400"/>
              </a:spcAft>
              <a:buSzPts val="1200"/>
            </a:pPr>
            <a:r>
              <a:rPr lang="en-US" sz="2400">
                <a:solidFill>
                  <a:srgbClr val="1F3749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Centers on user experience and operational usability of SAMPLE systems.</a:t>
            </a:r>
            <a:endParaRPr sz="2400">
              <a:solidFill>
                <a:srgbClr val="1F3749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517;g34d665ede23_0_134">
            <a:extLst>
              <a:ext uri="{FF2B5EF4-FFF2-40B4-BE49-F238E27FC236}">
                <a16:creationId xmlns:a16="http://schemas.microsoft.com/office/drawing/2014/main" id="{EAB9C791-BE0D-3F5D-709C-73CA0AC9905E}"/>
              </a:ext>
            </a:extLst>
          </p:cNvPr>
          <p:cNvSpPr txBox="1"/>
          <p:nvPr/>
        </p:nvSpPr>
        <p:spPr>
          <a:xfrm>
            <a:off x="15887791" y="4829772"/>
            <a:ext cx="3156600" cy="156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350" tIns="45650" rIns="91350" bIns="45650" anchor="ctr" anchorCtr="0">
            <a:noAutofit/>
          </a:bodyPr>
          <a:lstStyle/>
          <a:p>
            <a:pPr algn="ctr">
              <a:buSzPts val="1600"/>
            </a:pPr>
            <a:r>
              <a:rPr lang="en-US" sz="2800" b="1" dirty="0">
                <a:solidFill>
                  <a:srgbClr val="D22F1D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Experiences Pillar          </a:t>
            </a:r>
            <a:endParaRPr sz="2800" b="1" dirty="0">
              <a:solidFill>
                <a:srgbClr val="D22F1D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518;g34d665ede23_0_134">
            <a:extLst>
              <a:ext uri="{FF2B5EF4-FFF2-40B4-BE49-F238E27FC236}">
                <a16:creationId xmlns:a16="http://schemas.microsoft.com/office/drawing/2014/main" id="{86E5E382-C7BA-1A35-623E-288768937442}"/>
              </a:ext>
            </a:extLst>
          </p:cNvPr>
          <p:cNvSpPr/>
          <p:nvPr/>
        </p:nvSpPr>
        <p:spPr>
          <a:xfrm rot="10800000" flipH="1">
            <a:off x="19402811" y="3094944"/>
            <a:ext cx="3156000" cy="6761400"/>
          </a:xfrm>
          <a:prstGeom prst="rect">
            <a:avLst/>
          </a:prstGeom>
          <a:gradFill>
            <a:gsLst>
              <a:gs pos="0">
                <a:schemeClr val="lt1"/>
              </a:gs>
              <a:gs pos="66000">
                <a:srgbClr val="FAFAFB">
                  <a:alpha val="40000"/>
                </a:srgbClr>
              </a:gs>
              <a:gs pos="98000">
                <a:srgbClr val="FAFAFB">
                  <a:alpha val="16862"/>
                </a:srgbClr>
              </a:gs>
              <a:gs pos="100000">
                <a:srgbClr val="FAFAFB">
                  <a:alpha val="16862"/>
                </a:srgbClr>
              </a:gs>
            </a:gsLst>
            <a:lin ang="16200038" scaled="0"/>
          </a:gra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>
              <a:buSzPts val="1799"/>
            </a:pPr>
            <a:endParaRPr sz="3598">
              <a:solidFill>
                <a:schemeClr val="lt1"/>
              </a:solidFill>
              <a:latin typeface="Montserrat" pitchFamily="2" charset="77"/>
            </a:endParaRPr>
          </a:p>
        </p:txBody>
      </p:sp>
      <p:sp>
        <p:nvSpPr>
          <p:cNvPr id="30" name="Google Shape;2519;g34d665ede23_0_134">
            <a:extLst>
              <a:ext uri="{FF2B5EF4-FFF2-40B4-BE49-F238E27FC236}">
                <a16:creationId xmlns:a16="http://schemas.microsoft.com/office/drawing/2014/main" id="{D9B6A36B-B29C-2729-BE3B-4AC4664C12CE}"/>
              </a:ext>
            </a:extLst>
          </p:cNvPr>
          <p:cNvSpPr txBox="1"/>
          <p:nvPr/>
        </p:nvSpPr>
        <p:spPr>
          <a:xfrm>
            <a:off x="19402965" y="6399402"/>
            <a:ext cx="3156000" cy="3456600"/>
          </a:xfrm>
          <a:prstGeom prst="rect">
            <a:avLst/>
          </a:prstGeom>
          <a:solidFill>
            <a:srgbClr val="EFF1F3"/>
          </a:solidFill>
          <a:ln>
            <a:noFill/>
          </a:ln>
        </p:spPr>
        <p:txBody>
          <a:bodyPr spcFirstLastPara="1" wrap="square" lIns="182850" tIns="237700" rIns="182850" bIns="9140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4000"/>
              </a:spcBef>
              <a:spcAft>
                <a:spcPts val="2400"/>
              </a:spcAft>
              <a:buSzPts val="1200"/>
            </a:pPr>
            <a:r>
              <a:rPr lang="en-US" sz="2400">
                <a:solidFill>
                  <a:srgbClr val="1F3749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Provides oversight, accountability, and strategic alignment.</a:t>
            </a:r>
            <a:endParaRPr sz="2400">
              <a:solidFill>
                <a:srgbClr val="1F3749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2520;g34d665ede23_0_134">
            <a:extLst>
              <a:ext uri="{FF2B5EF4-FFF2-40B4-BE49-F238E27FC236}">
                <a16:creationId xmlns:a16="http://schemas.microsoft.com/office/drawing/2014/main" id="{8B18B6EB-4292-D717-6066-FE428A32A162}"/>
              </a:ext>
            </a:extLst>
          </p:cNvPr>
          <p:cNvSpPr txBox="1"/>
          <p:nvPr/>
        </p:nvSpPr>
        <p:spPr>
          <a:xfrm>
            <a:off x="19402805" y="4829772"/>
            <a:ext cx="3156600" cy="156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350" tIns="45650" rIns="91350" bIns="45650" anchor="ctr" anchorCtr="0">
            <a:noAutofit/>
          </a:bodyPr>
          <a:lstStyle/>
          <a:p>
            <a:pPr algn="ctr">
              <a:buSzPts val="1600"/>
            </a:pPr>
            <a:r>
              <a:rPr lang="en-US" sz="2800" b="1">
                <a:solidFill>
                  <a:srgbClr val="D22F1D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Governance</a:t>
            </a:r>
            <a:r>
              <a:rPr lang="en-US" sz="2200" b="1">
                <a:solidFill>
                  <a:srgbClr val="D22F1D"/>
                </a:solidFill>
                <a:latin typeface="Montserrat" pitchFamily="2" charset="77"/>
              </a:rPr>
              <a:t> </a:t>
            </a:r>
            <a:r>
              <a:rPr lang="en-US" sz="2800" b="1">
                <a:solidFill>
                  <a:srgbClr val="D22F1D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Pillar</a:t>
            </a:r>
            <a:endParaRPr sz="2800" b="1">
              <a:solidFill>
                <a:srgbClr val="D22F1D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32" name="Google Shape;2521;g34d665ede23_0_134">
            <a:extLst>
              <a:ext uri="{FF2B5EF4-FFF2-40B4-BE49-F238E27FC236}">
                <a16:creationId xmlns:a16="http://schemas.microsoft.com/office/drawing/2014/main" id="{557C49D2-20E7-64F9-8A49-CF24F08E4A8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9951" y="3292050"/>
            <a:ext cx="1441800" cy="144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522;g34d665ede23_0_134">
            <a:extLst>
              <a:ext uri="{FF2B5EF4-FFF2-40B4-BE49-F238E27FC236}">
                <a16:creationId xmlns:a16="http://schemas.microsoft.com/office/drawing/2014/main" id="{DEB94B2C-41D7-9AE5-8EB5-88B7812BF9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9923" y="3292004"/>
            <a:ext cx="1351924" cy="135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523;g34d665ede23_0_134">
            <a:extLst>
              <a:ext uri="{FF2B5EF4-FFF2-40B4-BE49-F238E27FC236}">
                <a16:creationId xmlns:a16="http://schemas.microsoft.com/office/drawing/2014/main" id="{917CEA49-BF44-1609-7EE0-A462EA1FD31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202537" y="3292036"/>
            <a:ext cx="1351900" cy="13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524;g34d665ede23_0_134">
            <a:extLst>
              <a:ext uri="{FF2B5EF4-FFF2-40B4-BE49-F238E27FC236}">
                <a16:creationId xmlns:a16="http://schemas.microsoft.com/office/drawing/2014/main" id="{CDCBF97A-7303-C27C-229E-354E64F4C9E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28116" y="3230197"/>
            <a:ext cx="1475934" cy="147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525;g34d665ede23_0_134">
            <a:extLst>
              <a:ext uri="{FF2B5EF4-FFF2-40B4-BE49-F238E27FC236}">
                <a16:creationId xmlns:a16="http://schemas.microsoft.com/office/drawing/2014/main" id="{4AD3892A-4C9F-6C75-6932-2B7EAF84229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377394" y="3230201"/>
            <a:ext cx="1475550" cy="147555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2526;g34d665ede23_0_134">
            <a:extLst>
              <a:ext uri="{FF2B5EF4-FFF2-40B4-BE49-F238E27FC236}">
                <a16:creationId xmlns:a16="http://schemas.microsoft.com/office/drawing/2014/main" id="{E8EAA225-F962-7394-DA7B-F7F2DC5E084A}"/>
              </a:ext>
            </a:extLst>
          </p:cNvPr>
          <p:cNvSpPr/>
          <p:nvPr/>
        </p:nvSpPr>
        <p:spPr>
          <a:xfrm rot="10800000" flipH="1">
            <a:off x="1827813" y="10182200"/>
            <a:ext cx="20728800" cy="2162400"/>
          </a:xfrm>
          <a:prstGeom prst="rect">
            <a:avLst/>
          </a:prstGeom>
          <a:gradFill>
            <a:gsLst>
              <a:gs pos="0">
                <a:schemeClr val="lt1"/>
              </a:gs>
              <a:gs pos="66000">
                <a:srgbClr val="FAFAFB">
                  <a:alpha val="40000"/>
                </a:srgbClr>
              </a:gs>
              <a:gs pos="98000">
                <a:srgbClr val="FAFAFB">
                  <a:alpha val="16862"/>
                </a:srgbClr>
              </a:gs>
              <a:gs pos="100000">
                <a:srgbClr val="FAFAFB">
                  <a:alpha val="16862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>
              <a:buSzPts val="1799"/>
            </a:pPr>
            <a:endParaRPr sz="3598">
              <a:solidFill>
                <a:schemeClr val="lt1"/>
              </a:solidFill>
              <a:latin typeface="Montserrat" pitchFamily="2" charset="77"/>
            </a:endParaRPr>
          </a:p>
        </p:txBody>
      </p:sp>
      <p:sp>
        <p:nvSpPr>
          <p:cNvPr id="38" name="Google Shape;2527;g34d665ede23_0_134">
            <a:extLst>
              <a:ext uri="{FF2B5EF4-FFF2-40B4-BE49-F238E27FC236}">
                <a16:creationId xmlns:a16="http://schemas.microsoft.com/office/drawing/2014/main" id="{87C7582B-3BD7-8CDE-36C3-F49BE3F5D38D}"/>
              </a:ext>
            </a:extLst>
          </p:cNvPr>
          <p:cNvSpPr txBox="1"/>
          <p:nvPr/>
        </p:nvSpPr>
        <p:spPr>
          <a:xfrm>
            <a:off x="3613029" y="11022500"/>
            <a:ext cx="189432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1200"/>
            </a:pPr>
            <a:r>
              <a:rPr lang="en-US" sz="2400" dirty="0">
                <a:solidFill>
                  <a:srgbClr val="1F3749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Provides a structured approach to monitor, measure, and manage the health, performance, and security of Identity and Access Management (SAMPLE) systems.</a:t>
            </a:r>
            <a:endParaRPr sz="2400" dirty="0">
              <a:solidFill>
                <a:srgbClr val="1F3749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2528;g34d665ede23_0_134">
            <a:extLst>
              <a:ext uri="{FF2B5EF4-FFF2-40B4-BE49-F238E27FC236}">
                <a16:creationId xmlns:a16="http://schemas.microsoft.com/office/drawing/2014/main" id="{7449AACC-E284-AD5B-A34D-48D8D775871B}"/>
              </a:ext>
            </a:extLst>
          </p:cNvPr>
          <p:cNvSpPr txBox="1"/>
          <p:nvPr/>
        </p:nvSpPr>
        <p:spPr>
          <a:xfrm>
            <a:off x="1826617" y="10182310"/>
            <a:ext cx="20731200" cy="112016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350" tIns="45650" rIns="91350" bIns="45650" anchor="t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2800"/>
              </a:spcBef>
              <a:spcAft>
                <a:spcPts val="800"/>
              </a:spcAft>
              <a:buSzPts val="1600"/>
            </a:pPr>
            <a:r>
              <a:rPr lang="en-US" sz="3200" b="1" dirty="0">
                <a:solidFill>
                  <a:srgbClr val="D22F1D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Observability</a:t>
            </a:r>
            <a:endParaRPr sz="3200" b="1" dirty="0">
              <a:solidFill>
                <a:srgbClr val="D22F1D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40" name="Google Shape;2529;g34d665ede23_0_134">
            <a:extLst>
              <a:ext uri="{FF2B5EF4-FFF2-40B4-BE49-F238E27FC236}">
                <a16:creationId xmlns:a16="http://schemas.microsoft.com/office/drawing/2014/main" id="{C1B95C41-E23F-2C1F-4EE8-2701A7BE4AD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35911" y="11506804"/>
            <a:ext cx="1351900" cy="13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F2B8339-1A95-0D26-B2D9-0C73D06C84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880" y="472084"/>
            <a:ext cx="2176008" cy="180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>
          <a:extLst>
            <a:ext uri="{FF2B5EF4-FFF2-40B4-BE49-F238E27FC236}">
              <a16:creationId xmlns:a16="http://schemas.microsoft.com/office/drawing/2014/main" id="{E60C1754-1908-A387-99E5-C64951450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>
            <a:extLst>
              <a:ext uri="{FF2B5EF4-FFF2-40B4-BE49-F238E27FC236}">
                <a16:creationId xmlns:a16="http://schemas.microsoft.com/office/drawing/2014/main" id="{BB78A2C5-F78A-2CAC-CBA5-C138E7196F42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7315" y="878435"/>
            <a:ext cx="16935713" cy="1184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7200" dirty="0"/>
              <a:t>What We Did – Inputs &amp; Approach</a:t>
            </a:r>
            <a:endParaRPr sz="7200" dirty="0"/>
          </a:p>
        </p:txBody>
      </p:sp>
      <p:sp>
        <p:nvSpPr>
          <p:cNvPr id="2196" name="Google Shape;2196;p272">
            <a:extLst>
              <a:ext uri="{FF2B5EF4-FFF2-40B4-BE49-F238E27FC236}">
                <a16:creationId xmlns:a16="http://schemas.microsoft.com/office/drawing/2014/main" id="{29B7B7DF-DA79-3E55-6C6D-2D623C6B9A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00" y="4050125"/>
            <a:ext cx="10028373" cy="291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200" b="1" dirty="0"/>
              <a:t>Pillar workshops</a:t>
            </a:r>
            <a:r>
              <a:rPr lang="en-US" sz="3200" dirty="0"/>
              <a:t>: Six sessions aligned to the Well-Architected pillars.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200" b="1" dirty="0"/>
              <a:t>Customer artifacts</a:t>
            </a:r>
            <a:r>
              <a:rPr lang="en-US" sz="3200" dirty="0"/>
              <a:t>: Selected architecture, environments, realms/app-groups, DR topology and promotion paths.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200" b="1" dirty="0"/>
              <a:t>SAMPLE best practices</a:t>
            </a:r>
            <a:r>
              <a:rPr lang="en-US" sz="3200" dirty="0"/>
              <a:t>: Ping Well-Architected pillar content used as the assessment rubric.</a:t>
            </a:r>
          </a:p>
        </p:txBody>
      </p:sp>
      <p:sp>
        <p:nvSpPr>
          <p:cNvPr id="2197" name="Google Shape;2197;p272">
            <a:extLst>
              <a:ext uri="{FF2B5EF4-FFF2-40B4-BE49-F238E27FC236}">
                <a16:creationId xmlns:a16="http://schemas.microsoft.com/office/drawing/2014/main" id="{F2AAE4F1-0DD0-D8E7-D097-D32727E8E4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2499" y="3125291"/>
            <a:ext cx="7074000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/>
              <a:t>Inputs we used</a:t>
            </a:r>
            <a:endParaRPr sz="4400" b="1" dirty="0"/>
          </a:p>
        </p:txBody>
      </p:sp>
      <p:sp>
        <p:nvSpPr>
          <p:cNvPr id="2198" name="Google Shape;2198;p272">
            <a:extLst>
              <a:ext uri="{FF2B5EF4-FFF2-40B4-BE49-F238E27FC236}">
                <a16:creationId xmlns:a16="http://schemas.microsoft.com/office/drawing/2014/main" id="{E716B1C5-28E3-DA5D-3DE0-9D2009BE3A2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400748" y="4050125"/>
            <a:ext cx="11295275" cy="291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200" b="1" dirty="0"/>
              <a:t>Evidence mapping</a:t>
            </a:r>
            <a:r>
              <a:rPr lang="en-US" sz="3200" dirty="0"/>
              <a:t>: Mapped workshop discussions, artifacts, into the six pillars and their associated best practices.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200" b="1" dirty="0"/>
              <a:t>Pattern focus, not one-offs</a:t>
            </a:r>
            <a:r>
              <a:rPr lang="en-US" sz="3200" dirty="0"/>
              <a:t>: Emphasized recurring patterns and systemic behaviors over isolated incidents.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200" b="1" dirty="0"/>
              <a:t>Actionable view</a:t>
            </a:r>
            <a:r>
              <a:rPr lang="en-US" sz="3200" dirty="0"/>
              <a:t>: Translated findings into “what’s working well,” “where to focus,” and practical recommendations for near-term steps and longer-range direction.</a:t>
            </a:r>
            <a:endParaRPr sz="3200" dirty="0"/>
          </a:p>
        </p:txBody>
      </p:sp>
      <p:sp>
        <p:nvSpPr>
          <p:cNvPr id="2199" name="Google Shape;2199;p272">
            <a:extLst>
              <a:ext uri="{FF2B5EF4-FFF2-40B4-BE49-F238E27FC236}">
                <a16:creationId xmlns:a16="http://schemas.microsoft.com/office/drawing/2014/main" id="{B5CA0D66-C32C-071E-6352-F9D12F34D122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14300194" y="3167821"/>
            <a:ext cx="7074000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How we analyzed it</a:t>
            </a:r>
            <a:endParaRPr sz="4400" b="1" dirty="0"/>
          </a:p>
        </p:txBody>
      </p:sp>
      <p:sp>
        <p:nvSpPr>
          <p:cNvPr id="2" name="Google Shape;2136;p266">
            <a:extLst>
              <a:ext uri="{FF2B5EF4-FFF2-40B4-BE49-F238E27FC236}">
                <a16:creationId xmlns:a16="http://schemas.microsoft.com/office/drawing/2014/main" id="{7831E21E-4EB8-31F3-4C6C-4BC4818486CD}"/>
              </a:ext>
            </a:extLst>
          </p:cNvPr>
          <p:cNvSpPr txBox="1">
            <a:spLocks/>
          </p:cNvSpPr>
          <p:nvPr/>
        </p:nvSpPr>
        <p:spPr>
          <a:xfrm>
            <a:off x="2325831" y="2114823"/>
            <a:ext cx="21330900" cy="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rPr lang="en-US" dirty="0"/>
              <a:t>How we built this assessment.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B5F261-ACD5-2EAC-A5F3-897159D41051}"/>
              </a:ext>
            </a:extLst>
          </p:cNvPr>
          <p:cNvCxnSpPr>
            <a:cxnSpLocks/>
          </p:cNvCxnSpPr>
          <p:nvPr/>
        </p:nvCxnSpPr>
        <p:spPr>
          <a:xfrm>
            <a:off x="11525695" y="3423683"/>
            <a:ext cx="0" cy="8846288"/>
          </a:xfrm>
          <a:prstGeom prst="line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2136;p266">
            <a:extLst>
              <a:ext uri="{FF2B5EF4-FFF2-40B4-BE49-F238E27FC236}">
                <a16:creationId xmlns:a16="http://schemas.microsoft.com/office/drawing/2014/main" id="{5DED6421-16C9-3859-DFB4-4ACCA81DCECC}"/>
              </a:ext>
            </a:extLst>
          </p:cNvPr>
          <p:cNvSpPr txBox="1">
            <a:spLocks/>
          </p:cNvSpPr>
          <p:nvPr/>
        </p:nvSpPr>
        <p:spPr>
          <a:xfrm>
            <a:off x="595423" y="12379698"/>
            <a:ext cx="22923796" cy="102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rPr lang="en-US" sz="2400" b="1" dirty="0"/>
              <a:t>Note</a:t>
            </a:r>
            <a:r>
              <a:rPr lang="en-US" sz="2400" dirty="0"/>
              <a:t>: We used SAMPLEassisted pattern analysis to cluster themes from transcripts and support cases; all findings were human-reviewed and grounded only in your data and Ping Well-Architected best practices.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9C504-D3F4-B937-3401-6D84E7C33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31" y="496388"/>
            <a:ext cx="2079382" cy="179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1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>
          <a:extLst>
            <a:ext uri="{FF2B5EF4-FFF2-40B4-BE49-F238E27FC236}">
              <a16:creationId xmlns:a16="http://schemas.microsoft.com/office/drawing/2014/main" id="{75824D76-1D2B-6FF5-4576-15A28ED76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246">
            <a:extLst>
              <a:ext uri="{FF2B5EF4-FFF2-40B4-BE49-F238E27FC236}">
                <a16:creationId xmlns:a16="http://schemas.microsoft.com/office/drawing/2014/main" id="{DBE54D93-AEFF-5212-7C2B-D1DA9B7FCD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0627" y="2719436"/>
            <a:ext cx="17946900" cy="25057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Piller Deep Dives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67EE13-5C8E-53CF-EEAB-01165F98102B}"/>
              </a:ext>
            </a:extLst>
          </p:cNvPr>
          <p:cNvSpPr txBox="1"/>
          <p:nvPr/>
        </p:nvSpPr>
        <p:spPr>
          <a:xfrm>
            <a:off x="1828800" y="5251269"/>
            <a:ext cx="133645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/>
              <a:t>A closer look at each pillar</a:t>
            </a:r>
          </a:p>
        </p:txBody>
      </p:sp>
      <p:sp>
        <p:nvSpPr>
          <p:cNvPr id="3" name="Google Shape;2200;p272">
            <a:extLst>
              <a:ext uri="{FF2B5EF4-FFF2-40B4-BE49-F238E27FC236}">
                <a16:creationId xmlns:a16="http://schemas.microsoft.com/office/drawing/2014/main" id="{68760FEA-26EE-29B8-5059-5B1093B3D7ED}"/>
              </a:ext>
            </a:extLst>
          </p:cNvPr>
          <p:cNvSpPr txBox="1">
            <a:spLocks/>
          </p:cNvSpPr>
          <p:nvPr/>
        </p:nvSpPr>
        <p:spPr>
          <a:xfrm>
            <a:off x="4077689" y="8739323"/>
            <a:ext cx="10666328" cy="291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0850">
              <a:buSzPts val="3500"/>
              <a:buFont typeface="Arial"/>
              <a:buChar char="●"/>
            </a:pPr>
            <a:r>
              <a:rPr lang="en-US" sz="4800" dirty="0"/>
              <a:t>What’s working well</a:t>
            </a:r>
          </a:p>
          <a:p>
            <a:pPr marL="457200" indent="-450850">
              <a:buSzPts val="3500"/>
              <a:buFont typeface="Arial"/>
              <a:buChar char="●"/>
            </a:pPr>
            <a:r>
              <a:rPr lang="en-US" sz="4800" dirty="0"/>
              <a:t>Where to focus</a:t>
            </a:r>
          </a:p>
          <a:p>
            <a:pPr marL="457200" indent="-450850">
              <a:buSzPts val="3500"/>
              <a:buFont typeface="Arial"/>
              <a:buChar char="●"/>
            </a:pPr>
            <a:r>
              <a:rPr lang="en-US" sz="4800" dirty="0"/>
              <a:t>Ping Takeaways</a:t>
            </a:r>
          </a:p>
        </p:txBody>
      </p:sp>
      <p:sp>
        <p:nvSpPr>
          <p:cNvPr id="4" name="Google Shape;2201;p272">
            <a:extLst>
              <a:ext uri="{FF2B5EF4-FFF2-40B4-BE49-F238E27FC236}">
                <a16:creationId xmlns:a16="http://schemas.microsoft.com/office/drawing/2014/main" id="{B6AE802F-E7F8-BD46-F868-12A1E5703767}"/>
              </a:ext>
            </a:extLst>
          </p:cNvPr>
          <p:cNvSpPr txBox="1">
            <a:spLocks/>
          </p:cNvSpPr>
          <p:nvPr/>
        </p:nvSpPr>
        <p:spPr>
          <a:xfrm>
            <a:off x="2656145" y="7517384"/>
            <a:ext cx="8316656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dirty="0">
                <a:solidFill>
                  <a:schemeClr val="tx1"/>
                </a:solidFill>
              </a:rPr>
              <a:t>For each pillar, we’ll cover: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B68704-957B-7934-3925-30C544F30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0083" y="5659394"/>
            <a:ext cx="6435662" cy="5645830"/>
          </a:xfrm>
          <a:prstGeom prst="rect">
            <a:avLst/>
          </a:prstGeom>
          <a:ln w="66675">
            <a:noFill/>
          </a:ln>
          <a:effectLst>
            <a:outerShdw blurRad="220180" dist="38100" dir="2700000" sx="104000" sy="104000" algn="tl" rotWithShape="0">
              <a:prstClr val="black">
                <a:alpha val="25447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583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>
          <a:extLst>
            <a:ext uri="{FF2B5EF4-FFF2-40B4-BE49-F238E27FC236}">
              <a16:creationId xmlns:a16="http://schemas.microsoft.com/office/drawing/2014/main" id="{4F2FADD5-F646-1E09-BB7F-658F6C1DD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>
            <a:extLst>
              <a:ext uri="{FF2B5EF4-FFF2-40B4-BE49-F238E27FC236}">
                <a16:creationId xmlns:a16="http://schemas.microsoft.com/office/drawing/2014/main" id="{9F1626A8-064D-327F-2F88-653BFA37B6B2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7316" y="878435"/>
            <a:ext cx="19527019" cy="1184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Availability &amp; Resiliency</a:t>
            </a:r>
            <a:endParaRPr sz="6600" dirty="0"/>
          </a:p>
        </p:txBody>
      </p:sp>
      <p:sp>
        <p:nvSpPr>
          <p:cNvPr id="2196" name="Google Shape;2196;p272">
            <a:extLst>
              <a:ext uri="{FF2B5EF4-FFF2-40B4-BE49-F238E27FC236}">
                <a16:creationId xmlns:a16="http://schemas.microsoft.com/office/drawing/2014/main" id="{B82DDFBF-2875-B182-BF2D-6DDBF1A286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31088" y="3965065"/>
            <a:ext cx="18436856" cy="76882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sz="3600" b="1"/>
              <a:t>Multi-site resilience: </a:t>
            </a:r>
            <a:r>
              <a:rPr sz="3600" b="0"/>
              <a:t>Identity services are designed to continue operating through a site-level disruption with clear routing and failover options.</a:t>
            </a:r>
          </a:p>
          <a:p>
            <a:r>
              <a:rPr sz="3600" b="1"/>
              <a:t>Layered detection: </a:t>
            </a:r>
            <a:r>
              <a:rPr sz="3600" b="0"/>
              <a:t>Availability signals combine infrastructure health, application logs, and synthetic journey checks to catch issues early.</a:t>
            </a:r>
          </a:p>
          <a:p>
            <a:r>
              <a:rPr sz="3600" b="1"/>
              <a:t>Operational ownership: </a:t>
            </a:r>
            <a:r>
              <a:rPr sz="3600" b="0"/>
              <a:t>A consistent incident triage model routes alerts to the right SMEs and reduces time-to-engage during outages.</a:t>
            </a:r>
          </a:p>
          <a:p>
            <a:r>
              <a:rPr sz="3600" b="1"/>
              <a:t>Readiness checks: </a:t>
            </a:r>
            <a:r>
              <a:rPr sz="3600" b="0"/>
              <a:t>Health checks validate service readiness (not just ports) so traffic shifts are based on real availability.</a:t>
            </a:r>
          </a:p>
        </p:txBody>
      </p:sp>
      <p:sp>
        <p:nvSpPr>
          <p:cNvPr id="2" name="Google Shape;2136;p266">
            <a:extLst>
              <a:ext uri="{FF2B5EF4-FFF2-40B4-BE49-F238E27FC236}">
                <a16:creationId xmlns:a16="http://schemas.microsoft.com/office/drawing/2014/main" id="{E41B51DE-F7AA-2DFE-D8C3-3591E194B4A1}"/>
              </a:ext>
            </a:extLst>
          </p:cNvPr>
          <p:cNvSpPr txBox="1">
            <a:spLocks/>
          </p:cNvSpPr>
          <p:nvPr/>
        </p:nvSpPr>
        <p:spPr>
          <a:xfrm>
            <a:off x="2325831" y="2072292"/>
            <a:ext cx="21330900" cy="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t>Examples of strong foundations for keeping identity services reliable and recoverable.</a:t>
            </a:r>
          </a:p>
        </p:txBody>
      </p:sp>
      <p:pic>
        <p:nvPicPr>
          <p:cNvPr id="15" name="Google Shape;2505;g34d665ede23_0_134">
            <a:extLst>
              <a:ext uri="{FF2B5EF4-FFF2-40B4-BE49-F238E27FC236}">
                <a16:creationId xmlns:a16="http://schemas.microsoft.com/office/drawing/2014/main" id="{0207F4C5-1E5F-730D-9220-98421B171E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893" y="547417"/>
            <a:ext cx="1642028" cy="16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197;p272">
            <a:extLst>
              <a:ext uri="{FF2B5EF4-FFF2-40B4-BE49-F238E27FC236}">
                <a16:creationId xmlns:a16="http://schemas.microsoft.com/office/drawing/2014/main" id="{096F37FD-0F65-9F17-D59B-105B4AE9D9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96908" y="2889552"/>
            <a:ext cx="7074000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What’s working well</a:t>
            </a:r>
            <a:endParaRPr sz="4800" b="1" dirty="0"/>
          </a:p>
        </p:txBody>
      </p:sp>
    </p:spTree>
    <p:extLst>
      <p:ext uri="{BB962C8B-B14F-4D97-AF65-F5344CB8AC3E}">
        <p14:creationId xmlns:p14="http://schemas.microsoft.com/office/powerpoint/2010/main" val="287308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>
          <a:extLst>
            <a:ext uri="{FF2B5EF4-FFF2-40B4-BE49-F238E27FC236}">
              <a16:creationId xmlns:a16="http://schemas.microsoft.com/office/drawing/2014/main" id="{F1D51114-F3C7-0080-9ECB-25DFCA547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>
            <a:extLst>
              <a:ext uri="{FF2B5EF4-FFF2-40B4-BE49-F238E27FC236}">
                <a16:creationId xmlns:a16="http://schemas.microsoft.com/office/drawing/2014/main" id="{36E8F9A3-96DC-EA39-5ADF-320BBBC0BF5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7316" y="878435"/>
            <a:ext cx="19527019" cy="1184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Availability &amp; Resiliency</a:t>
            </a:r>
            <a:endParaRPr sz="6600" dirty="0"/>
          </a:p>
        </p:txBody>
      </p:sp>
      <p:sp>
        <p:nvSpPr>
          <p:cNvPr id="2196" name="Google Shape;2196;p272">
            <a:extLst>
              <a:ext uri="{FF2B5EF4-FFF2-40B4-BE49-F238E27FC236}">
                <a16:creationId xmlns:a16="http://schemas.microsoft.com/office/drawing/2014/main" id="{3965D6C6-DC39-FAE2-FD05-BBAEC3D946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31088" y="3965065"/>
            <a:ext cx="20031740" cy="76882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sz="3600" b="1"/>
              <a:t>Sync reliability: </a:t>
            </a:r>
            <a:r>
              <a:rPr sz="3600" b="0"/>
              <a:t>Strengthen monitoring and alerting for identity data movement and add runbooks for lag, drift, and recovery.</a:t>
            </a:r>
          </a:p>
          <a:p>
            <a:r>
              <a:rPr sz="3600" b="1"/>
              <a:t>Safer change patterns: </a:t>
            </a:r>
            <a:r>
              <a:rPr sz="3600" b="0"/>
              <a:t>Standardize canary/rolling updates for gateways and access services and validate health before expanding blast radius.</a:t>
            </a:r>
          </a:p>
          <a:p>
            <a:r>
              <a:rPr sz="3600" b="1"/>
              <a:t>Service objectives: </a:t>
            </a:r>
            <a:r>
              <a:rPr sz="3600" b="0"/>
              <a:t>Define simple journey SLOs (latency and error rate) and wire alerts to those targets for faster detection and triage.</a:t>
            </a:r>
          </a:p>
          <a:p>
            <a:r>
              <a:rPr sz="3600" b="1"/>
              <a:t>DR rehearsal: </a:t>
            </a:r>
            <a:r>
              <a:rPr sz="3600" b="0"/>
              <a:t>Convert the DR design into a shared, step-by-step plan and run regular failover exercises with measurable success criteria.</a:t>
            </a:r>
          </a:p>
        </p:txBody>
      </p:sp>
      <p:sp>
        <p:nvSpPr>
          <p:cNvPr id="2" name="Google Shape;2136;p266">
            <a:extLst>
              <a:ext uri="{FF2B5EF4-FFF2-40B4-BE49-F238E27FC236}">
                <a16:creationId xmlns:a16="http://schemas.microsoft.com/office/drawing/2014/main" id="{7E7EB10F-EE68-4F65-1BFF-0F48441805F7}"/>
              </a:ext>
            </a:extLst>
          </p:cNvPr>
          <p:cNvSpPr txBox="1">
            <a:spLocks/>
          </p:cNvSpPr>
          <p:nvPr/>
        </p:nvSpPr>
        <p:spPr>
          <a:xfrm>
            <a:off x="2325831" y="2072292"/>
            <a:ext cx="21330900" cy="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t>Priority opportunities to reduce outage risk and improve recovery confidence.</a:t>
            </a:r>
          </a:p>
        </p:txBody>
      </p:sp>
      <p:pic>
        <p:nvPicPr>
          <p:cNvPr id="15" name="Google Shape;2505;g34d665ede23_0_134">
            <a:extLst>
              <a:ext uri="{FF2B5EF4-FFF2-40B4-BE49-F238E27FC236}">
                <a16:creationId xmlns:a16="http://schemas.microsoft.com/office/drawing/2014/main" id="{E29BA5F5-C411-9A0A-F963-12D9F9E308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893" y="547417"/>
            <a:ext cx="1642028" cy="16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197;p272">
            <a:extLst>
              <a:ext uri="{FF2B5EF4-FFF2-40B4-BE49-F238E27FC236}">
                <a16:creationId xmlns:a16="http://schemas.microsoft.com/office/drawing/2014/main" id="{E0D1EB79-A78C-47F2-0DF8-DA9275E2B5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15884" y="2910817"/>
            <a:ext cx="7074000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Where to Focus</a:t>
            </a:r>
            <a:endParaRPr sz="4800" b="1" dirty="0"/>
          </a:p>
        </p:txBody>
      </p:sp>
    </p:spTree>
    <p:extLst>
      <p:ext uri="{BB962C8B-B14F-4D97-AF65-F5344CB8AC3E}">
        <p14:creationId xmlns:p14="http://schemas.microsoft.com/office/powerpoint/2010/main" val="77163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>
          <a:extLst>
            <a:ext uri="{FF2B5EF4-FFF2-40B4-BE49-F238E27FC236}">
              <a16:creationId xmlns:a16="http://schemas.microsoft.com/office/drawing/2014/main" id="{A4023C18-7838-CA3E-00B3-D15DE62AF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>
            <a:extLst>
              <a:ext uri="{FF2B5EF4-FFF2-40B4-BE49-F238E27FC236}">
                <a16:creationId xmlns:a16="http://schemas.microsoft.com/office/drawing/2014/main" id="{FA433FBE-C809-0644-E631-73183715F3DE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397316" y="878435"/>
            <a:ext cx="19527019" cy="1184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Availability &amp; Resiliency</a:t>
            </a:r>
            <a:endParaRPr sz="6600" dirty="0"/>
          </a:p>
        </p:txBody>
      </p:sp>
      <p:sp>
        <p:nvSpPr>
          <p:cNvPr id="2196" name="Google Shape;2196;p272">
            <a:extLst>
              <a:ext uri="{FF2B5EF4-FFF2-40B4-BE49-F238E27FC236}">
                <a16:creationId xmlns:a16="http://schemas.microsoft.com/office/drawing/2014/main" id="{7696010F-CDFB-F87E-4339-44EA7D2BFD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31088" y="3965065"/>
            <a:ext cx="20031740" cy="76882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sz="3600" b="1"/>
              <a:t>Golden signals guidance: </a:t>
            </a:r>
            <a:r>
              <a:rPr sz="3600" b="0"/>
              <a:t>Provide a reference set of dashboards and alert thresholds for AM, IG, DS, and IDM.</a:t>
            </a:r>
          </a:p>
          <a:p>
            <a:r>
              <a:rPr sz="3600" b="1"/>
              <a:t>Deployment playbooks: </a:t>
            </a:r>
            <a:r>
              <a:rPr sz="3600" b="0"/>
              <a:t>Share rollout patterns (rolling, canary, blue/green) and guidance for aligning app health checks with load balancers.</a:t>
            </a:r>
          </a:p>
          <a:p>
            <a:r>
              <a:rPr sz="3600" b="1"/>
              <a:t>Multi-site patterns: </a:t>
            </a:r>
            <a:r>
              <a:rPr sz="3600" b="0"/>
              <a:t>Publish recommended architectures for multi‑data center and DR, including validation and testing checklists.</a:t>
            </a:r>
          </a:p>
        </p:txBody>
      </p:sp>
      <p:sp>
        <p:nvSpPr>
          <p:cNvPr id="2" name="Google Shape;2136;p266">
            <a:extLst>
              <a:ext uri="{FF2B5EF4-FFF2-40B4-BE49-F238E27FC236}">
                <a16:creationId xmlns:a16="http://schemas.microsoft.com/office/drawing/2014/main" id="{2B01A8F7-042D-BA71-41D3-8734CCA24A46}"/>
              </a:ext>
            </a:extLst>
          </p:cNvPr>
          <p:cNvSpPr txBox="1">
            <a:spLocks/>
          </p:cNvSpPr>
          <p:nvPr/>
        </p:nvSpPr>
        <p:spPr>
          <a:xfrm>
            <a:off x="2325831" y="2072292"/>
            <a:ext cx="21330900" cy="64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●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○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Char char="■"/>
              <a:defRPr sz="3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3200"/>
              </a:spcAft>
              <a:buNone/>
            </a:pPr>
            <a:r>
              <a:t>How Ping can help accelerate availability and resiliency improvements.</a:t>
            </a:r>
          </a:p>
        </p:txBody>
      </p:sp>
      <p:pic>
        <p:nvPicPr>
          <p:cNvPr id="15" name="Google Shape;2505;g34d665ede23_0_134">
            <a:extLst>
              <a:ext uri="{FF2B5EF4-FFF2-40B4-BE49-F238E27FC236}">
                <a16:creationId xmlns:a16="http://schemas.microsoft.com/office/drawing/2014/main" id="{FC0D7379-4A75-5788-A413-C01FD3D1B6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893" y="547417"/>
            <a:ext cx="1642028" cy="16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197;p272">
            <a:extLst>
              <a:ext uri="{FF2B5EF4-FFF2-40B4-BE49-F238E27FC236}">
                <a16:creationId xmlns:a16="http://schemas.microsoft.com/office/drawing/2014/main" id="{831BB085-67BE-62B9-6F12-25A2E3AB25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15884" y="2910817"/>
            <a:ext cx="7074000" cy="9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Ping Takeaways</a:t>
            </a:r>
            <a:endParaRPr sz="4800" b="1" dirty="0"/>
          </a:p>
        </p:txBody>
      </p:sp>
    </p:spTree>
    <p:extLst>
      <p:ext uri="{BB962C8B-B14F-4D97-AF65-F5344CB8AC3E}">
        <p14:creationId xmlns:p14="http://schemas.microsoft.com/office/powerpoint/2010/main" val="36553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ing 2025 General Theme Template">
  <a:themeElements>
    <a:clrScheme name="Simple Light">
      <a:dk1>
        <a:srgbClr val="051727"/>
      </a:dk1>
      <a:lt1>
        <a:srgbClr val="FFFFFF"/>
      </a:lt1>
      <a:dk2>
        <a:srgbClr val="D84332"/>
      </a:dk2>
      <a:lt2>
        <a:srgbClr val="B3282D"/>
      </a:lt2>
      <a:accent1>
        <a:srgbClr val="EFF0F1"/>
      </a:accent1>
      <a:accent2>
        <a:srgbClr val="E0E2E4"/>
      </a:accent2>
      <a:accent3>
        <a:srgbClr val="CDD1D4"/>
      </a:accent3>
      <a:accent4>
        <a:srgbClr val="A8AEB3"/>
      </a:accent4>
      <a:accent5>
        <a:srgbClr val="828B93"/>
      </a:accent5>
      <a:accent6>
        <a:srgbClr val="505D68"/>
      </a:accent6>
      <a:hlink>
        <a:srgbClr val="0517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g 2025 General Theme Template">
  <a:themeElements>
    <a:clrScheme name="Simple Light">
      <a:dk1>
        <a:srgbClr val="051727"/>
      </a:dk1>
      <a:lt1>
        <a:srgbClr val="FFFFFF"/>
      </a:lt1>
      <a:dk2>
        <a:srgbClr val="D84332"/>
      </a:dk2>
      <a:lt2>
        <a:srgbClr val="B3282D"/>
      </a:lt2>
      <a:accent1>
        <a:srgbClr val="EFF0F1"/>
      </a:accent1>
      <a:accent2>
        <a:srgbClr val="E0E2E4"/>
      </a:accent2>
      <a:accent3>
        <a:srgbClr val="CDD1D4"/>
      </a:accent3>
      <a:accent4>
        <a:srgbClr val="A8AEB3"/>
      </a:accent4>
      <a:accent5>
        <a:srgbClr val="828B93"/>
      </a:accent5>
      <a:accent6>
        <a:srgbClr val="505D68"/>
      </a:accent6>
      <a:hlink>
        <a:srgbClr val="0517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3073</Words>
  <Application>Microsoft Macintosh PowerPoint</Application>
  <PresentationFormat>Custom</PresentationFormat>
  <Paragraphs>264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Montserrat SemiBold</vt:lpstr>
      <vt:lpstr>Arial</vt:lpstr>
      <vt:lpstr>Calibri</vt:lpstr>
      <vt:lpstr>Montserrat</vt:lpstr>
      <vt:lpstr>Montserrat Medium</vt:lpstr>
      <vt:lpstr>Ping 2025 General Theme Template</vt:lpstr>
      <vt:lpstr>Ping 2025 General Theme Template</vt:lpstr>
      <vt:lpstr>PowerPoint Presentation</vt:lpstr>
      <vt:lpstr>Agenda</vt:lpstr>
      <vt:lpstr>Objectives &amp; Context</vt:lpstr>
      <vt:lpstr>Ping Well-Architected Framework</vt:lpstr>
      <vt:lpstr>What We Did – Inputs &amp; Approach</vt:lpstr>
      <vt:lpstr>Piller Deep Dives</vt:lpstr>
      <vt:lpstr>Availability &amp; Resiliency</vt:lpstr>
      <vt:lpstr>Availability &amp; Resiliency</vt:lpstr>
      <vt:lpstr>Availability &amp; Resiliency</vt:lpstr>
      <vt:lpstr>Security</vt:lpstr>
      <vt:lpstr>Security</vt:lpstr>
      <vt:lpstr>Security</vt:lpstr>
      <vt:lpstr>Performance</vt:lpstr>
      <vt:lpstr>Performance</vt:lpstr>
      <vt:lpstr>Performance</vt:lpstr>
      <vt:lpstr>Deployment Automation</vt:lpstr>
      <vt:lpstr>Deployment Automation</vt:lpstr>
      <vt:lpstr>Deployment Automation</vt:lpstr>
      <vt:lpstr>Experiences</vt:lpstr>
      <vt:lpstr>Experiences</vt:lpstr>
      <vt:lpstr>Experiences</vt:lpstr>
      <vt:lpstr>Governance</vt:lpstr>
      <vt:lpstr>Governance</vt:lpstr>
      <vt:lpstr>Governance</vt:lpstr>
      <vt:lpstr>Cross-Pillar Strengths</vt:lpstr>
      <vt:lpstr>Cross-Pillar Focus Areas &amp; Opportunities</vt:lpstr>
      <vt:lpstr>How to Read the Maturity Scores</vt:lpstr>
      <vt:lpstr>Pillar Maturity Snapshot</vt:lpstr>
      <vt:lpstr>Next Steps &amp; Closing Remarks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Ronald Clapman</cp:lastModifiedBy>
  <cp:revision>179</cp:revision>
  <dcterms:modified xsi:type="dcterms:W3CDTF">2026-02-22T00:28:34Z</dcterms:modified>
</cp:coreProperties>
</file>